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47"/>
  </p:notesMasterIdLst>
  <p:handoutMasterIdLst>
    <p:handoutMasterId r:id="rId48"/>
  </p:handoutMasterIdLst>
  <p:sldIdLst>
    <p:sldId id="256" r:id="rId2"/>
    <p:sldId id="257" r:id="rId3"/>
    <p:sldId id="331" r:id="rId4"/>
    <p:sldId id="332" r:id="rId5"/>
    <p:sldId id="263" r:id="rId6"/>
    <p:sldId id="334" r:id="rId7"/>
    <p:sldId id="335" r:id="rId8"/>
    <p:sldId id="336" r:id="rId9"/>
    <p:sldId id="337" r:id="rId10"/>
    <p:sldId id="292" r:id="rId11"/>
    <p:sldId id="338" r:id="rId12"/>
    <p:sldId id="340" r:id="rId13"/>
    <p:sldId id="341" r:id="rId14"/>
    <p:sldId id="342" r:id="rId15"/>
    <p:sldId id="343" r:id="rId16"/>
    <p:sldId id="344" r:id="rId17"/>
    <p:sldId id="345" r:id="rId18"/>
    <p:sldId id="346" r:id="rId19"/>
    <p:sldId id="347" r:id="rId20"/>
    <p:sldId id="348" r:id="rId21"/>
    <p:sldId id="349" r:id="rId22"/>
    <p:sldId id="350" r:id="rId23"/>
    <p:sldId id="351" r:id="rId24"/>
    <p:sldId id="352" r:id="rId25"/>
    <p:sldId id="353" r:id="rId26"/>
    <p:sldId id="354" r:id="rId27"/>
    <p:sldId id="355" r:id="rId28"/>
    <p:sldId id="361" r:id="rId29"/>
    <p:sldId id="360" r:id="rId30"/>
    <p:sldId id="359" r:id="rId31"/>
    <p:sldId id="358" r:id="rId32"/>
    <p:sldId id="357" r:id="rId33"/>
    <p:sldId id="364" r:id="rId34"/>
    <p:sldId id="363" r:id="rId35"/>
    <p:sldId id="362" r:id="rId36"/>
    <p:sldId id="356" r:id="rId37"/>
    <p:sldId id="365" r:id="rId38"/>
    <p:sldId id="367" r:id="rId39"/>
    <p:sldId id="366" r:id="rId40"/>
    <p:sldId id="372" r:id="rId41"/>
    <p:sldId id="368" r:id="rId42"/>
    <p:sldId id="376" r:id="rId43"/>
    <p:sldId id="375" r:id="rId44"/>
    <p:sldId id="374" r:id="rId45"/>
    <p:sldId id="267" r:id="rId46"/>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265014" y="0"/>
            <a:ext cx="4029282" cy="350760"/>
          </a:xfrm>
          <a:prstGeom prst="rect">
            <a:avLst/>
          </a:prstGeom>
        </p:spPr>
        <p:txBody>
          <a:bodyPr vert="horz" lIns="91440" tIns="45720" rIns="91440" bIns="45720" rtlCol="0"/>
          <a:lstStyle>
            <a:lvl1pPr algn="r">
              <a:defRPr sz="1200"/>
            </a:lvl1pPr>
          </a:lstStyle>
          <a:p>
            <a:fld id="{6E4C52D8-EB27-4575-A7DB-0C56856E8B41}" type="datetimeFigureOut">
              <a:rPr lang="en-GB" smtClean="0"/>
              <a:t>02/10/2020</a:t>
            </a:fld>
            <a:endParaRPr lang="en-GB"/>
          </a:p>
        </p:txBody>
      </p:sp>
      <p:sp>
        <p:nvSpPr>
          <p:cNvPr id="4" name="Footer Placeholder 3"/>
          <p:cNvSpPr>
            <a:spLocks noGrp="1"/>
          </p:cNvSpPr>
          <p:nvPr>
            <p:ph type="ftr" sz="quarter" idx="2"/>
          </p:nvPr>
        </p:nvSpPr>
        <p:spPr>
          <a:xfrm>
            <a:off x="1" y="6658443"/>
            <a:ext cx="4029282" cy="35076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265014" y="6658443"/>
            <a:ext cx="4029282" cy="350760"/>
          </a:xfrm>
          <a:prstGeom prst="rect">
            <a:avLst/>
          </a:prstGeom>
        </p:spPr>
        <p:txBody>
          <a:bodyPr vert="horz" lIns="91440" tIns="45720" rIns="91440" bIns="45720" rtlCol="0" anchor="b"/>
          <a:lstStyle>
            <a:lvl1pPr algn="r">
              <a:defRPr sz="1200"/>
            </a:lvl1pPr>
          </a:lstStyle>
          <a:p>
            <a:fld id="{BC02EE31-0A66-4E0A-BDF6-BE652D25BFAA}" type="slidenum">
              <a:rPr lang="en-GB" smtClean="0"/>
              <a:t>‹#›</a:t>
            </a:fld>
            <a:endParaRPr lang="en-GB"/>
          </a:p>
        </p:txBody>
      </p:sp>
    </p:spTree>
    <p:extLst>
      <p:ext uri="{BB962C8B-B14F-4D97-AF65-F5344CB8AC3E}">
        <p14:creationId xmlns:p14="http://schemas.microsoft.com/office/powerpoint/2010/main" val="1890468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265065" y="0"/>
            <a:ext cx="4029164" cy="35052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44A5BD3-7F9B-4999-8E03-DEB940B6E4B6}" type="datetimeFigureOut">
              <a:rPr lang="en-US"/>
              <a:pPr>
                <a:defRPr/>
              </a:pPr>
              <a:t>10/2/2020</a:t>
            </a:fld>
            <a:endParaRPr lang="en-GB"/>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6658757"/>
            <a:ext cx="4029164" cy="35052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265065" y="6658757"/>
            <a:ext cx="4029164" cy="35052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85D9DA3-7A91-4AF1-99E4-5D335DEF8F36}" type="slidenum">
              <a:rPr lang="en-GB"/>
              <a:pPr>
                <a:defRPr/>
              </a:pPr>
              <a:t>‹#›</a:t>
            </a:fld>
            <a:endParaRPr lang="en-GB"/>
          </a:p>
        </p:txBody>
      </p:sp>
    </p:spTree>
    <p:extLst>
      <p:ext uri="{BB962C8B-B14F-4D97-AF65-F5344CB8AC3E}">
        <p14:creationId xmlns:p14="http://schemas.microsoft.com/office/powerpoint/2010/main" val="19117299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85728"/>
            <a:ext cx="6929486" cy="714380"/>
          </a:xfrm>
        </p:spPr>
        <p:txBody>
          <a:bodyPr/>
          <a:lstStyle/>
          <a:p>
            <a:r>
              <a:rPr lang="en-US" dirty="0"/>
              <a:t>Click to edit Master title style</a:t>
            </a:r>
            <a:endParaRPr lang="en-GB" dirty="0"/>
          </a:p>
        </p:txBody>
      </p:sp>
      <p:sp>
        <p:nvSpPr>
          <p:cNvPr id="3" name="Slide Number Placeholder 5"/>
          <p:cNvSpPr>
            <a:spLocks noGrp="1"/>
          </p:cNvSpPr>
          <p:nvPr>
            <p:ph type="sldNum" sz="quarter" idx="10"/>
          </p:nvPr>
        </p:nvSpPr>
        <p:spPr/>
        <p:txBody>
          <a:bodyPr/>
          <a:lstStyle>
            <a:lvl1pPr>
              <a:defRPr/>
            </a:lvl1pPr>
          </a:lstStyle>
          <a:p>
            <a:pPr>
              <a:defRPr/>
            </a:pPr>
            <a:fld id="{F3F8053F-1846-4FFB-921F-F758CBE22FCD}" type="slidenum">
              <a:rPr lang="en-GB"/>
              <a:pPr>
                <a:defRPr/>
              </a:pPr>
              <a:t>‹#›</a:t>
            </a:fld>
            <a:endParaRPr lang="en-GB" dirty="0"/>
          </a:p>
        </p:txBody>
      </p:sp>
      <p:sp>
        <p:nvSpPr>
          <p:cNvPr id="4" name="Footer Placeholder 4"/>
          <p:cNvSpPr>
            <a:spLocks noGrp="1"/>
          </p:cNvSpPr>
          <p:nvPr userDrawn="1">
            <p:ph type="ftr" sz="quarter" idx="11"/>
          </p:nvPr>
        </p:nvSpPr>
        <p:spPr/>
        <p:txBody>
          <a:bodyPr/>
          <a:lstStyle>
            <a:lvl1pPr>
              <a:defRPr/>
            </a:lvl1pPr>
          </a:lstStyle>
          <a:p>
            <a:pPr>
              <a:defRPr/>
            </a:pPr>
            <a:r>
              <a:rPr lang="en-GB"/>
              <a:t>Glyn Davis &amp; Branko Pecar</a:t>
            </a:r>
            <a:endParaRPr lang="en-GB" b="0"/>
          </a:p>
        </p:txBody>
      </p:sp>
    </p:spTree>
    <p:extLst>
      <p:ext uri="{BB962C8B-B14F-4D97-AF65-F5344CB8AC3E}">
        <p14:creationId xmlns:p14="http://schemas.microsoft.com/office/powerpoint/2010/main" val="5527844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Title Placeholder 1"/>
          <p:cNvSpPr>
            <a:spLocks noGrp="1"/>
          </p:cNvSpPr>
          <p:nvPr>
            <p:ph type="title"/>
          </p:nvPr>
        </p:nvSpPr>
        <p:spPr bwMode="auto">
          <a:xfrm>
            <a:off x="500063" y="274638"/>
            <a:ext cx="8186737"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6" name="Slide Number Placeholder 5"/>
          <p:cNvSpPr>
            <a:spLocks noGrp="1"/>
          </p:cNvSpPr>
          <p:nvPr>
            <p:ph type="sldNum" sz="quarter" idx="4"/>
          </p:nvPr>
        </p:nvSpPr>
        <p:spPr>
          <a:xfrm>
            <a:off x="8501063" y="6356350"/>
            <a:ext cx="428625" cy="215900"/>
          </a:xfrm>
          <a:prstGeom prst="rect">
            <a:avLst/>
          </a:prstGeom>
        </p:spPr>
        <p:txBody>
          <a:bodyPr vert="horz" lIns="91440" tIns="45720" rIns="91440" bIns="45720" rtlCol="0" anchor="ctr"/>
          <a:lstStyle>
            <a:lvl1pPr algn="r" fontAlgn="auto">
              <a:spcBef>
                <a:spcPts val="0"/>
              </a:spcBef>
              <a:spcAft>
                <a:spcPts val="0"/>
              </a:spcAft>
              <a:defRPr sz="1200" b="1">
                <a:solidFill>
                  <a:schemeClr val="tx1">
                    <a:tint val="75000"/>
                  </a:schemeClr>
                </a:solidFill>
                <a:latin typeface="+mn-lt"/>
                <a:cs typeface="+mn-cs"/>
              </a:defRPr>
            </a:lvl1pPr>
          </a:lstStyle>
          <a:p>
            <a:pPr>
              <a:defRPr/>
            </a:pPr>
            <a:fld id="{B016F35C-CADD-42C5-817B-FCDDA2981DE6}" type="slidenum">
              <a:rPr lang="en-GB"/>
              <a:pPr>
                <a:defRPr/>
              </a:pPr>
              <a:t>‹#›</a:t>
            </a:fld>
            <a:endParaRPr lang="en-GB" dirty="0"/>
          </a:p>
        </p:txBody>
      </p:sp>
      <p:cxnSp>
        <p:nvCxnSpPr>
          <p:cNvPr id="11" name="Straight Connector 10"/>
          <p:cNvCxnSpPr/>
          <p:nvPr userDrawn="1"/>
        </p:nvCxnSpPr>
        <p:spPr>
          <a:xfrm flipV="1">
            <a:off x="214313" y="1143000"/>
            <a:ext cx="8501062"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userDrawn="1">
            <p:ph type="ftr" sz="quarter" idx="3"/>
          </p:nvPr>
        </p:nvSpPr>
        <p:spPr>
          <a:xfrm>
            <a:off x="428625" y="6072188"/>
            <a:ext cx="2714625" cy="285750"/>
          </a:xfrm>
          <a:prstGeom prst="rect">
            <a:avLst/>
          </a:prstGeom>
          <a:ln>
            <a:noFill/>
          </a:ln>
        </p:spPr>
        <p:txBody>
          <a:bodyPr/>
          <a:lstStyle>
            <a:lvl1pPr>
              <a:defRPr sz="1200" b="1">
                <a:solidFill>
                  <a:schemeClr val="tx2"/>
                </a:solidFill>
                <a:latin typeface="Arial" charset="0"/>
                <a:cs typeface="Arial" charset="0"/>
                <a:sym typeface="Symbol"/>
              </a:defRPr>
            </a:lvl1pPr>
          </a:lstStyle>
          <a:p>
            <a:pPr>
              <a:defRPr/>
            </a:pPr>
            <a:r>
              <a:rPr lang="en-GB"/>
              <a:t>Glyn Davis &amp; Branko Pecar</a:t>
            </a:r>
          </a:p>
        </p:txBody>
      </p:sp>
      <p:sp>
        <p:nvSpPr>
          <p:cNvPr id="13" name="Footer Placeholder 4"/>
          <p:cNvSpPr txBox="1">
            <a:spLocks/>
          </p:cNvSpPr>
          <p:nvPr userDrawn="1"/>
        </p:nvSpPr>
        <p:spPr>
          <a:xfrm>
            <a:off x="3429000" y="6072188"/>
            <a:ext cx="5000625" cy="285750"/>
          </a:xfrm>
          <a:prstGeom prst="rect">
            <a:avLst/>
          </a:prstGeom>
          <a:ln>
            <a:noFill/>
          </a:ln>
        </p:spPr>
        <p:txBody>
          <a:bodyPr anchor="ctr"/>
          <a:lstStyle/>
          <a:p>
            <a:pPr algn="r" fontAlgn="auto">
              <a:spcBef>
                <a:spcPts val="0"/>
              </a:spcBef>
              <a:spcAft>
                <a:spcPts val="0"/>
              </a:spcAft>
              <a:defRPr/>
            </a:pPr>
            <a:r>
              <a:rPr lang="en-GB" sz="1200" b="1" dirty="0">
                <a:solidFill>
                  <a:schemeClr val="tx2"/>
                </a:solidFill>
                <a:latin typeface="Arial" pitchFamily="34" charset="0"/>
                <a:cs typeface="Arial" pitchFamily="34" charset="0"/>
              </a:rPr>
              <a:t>Chapter 7: Parametric Hypothesis Testing</a:t>
            </a:r>
            <a:r>
              <a:rPr lang="en-GB" sz="1200" dirty="0">
                <a:solidFill>
                  <a:schemeClr val="tx2"/>
                </a:solidFill>
                <a:latin typeface="Arial" pitchFamily="34" charset="0"/>
                <a:cs typeface="Arial" pitchFamily="34" charset="0"/>
              </a:rPr>
              <a:t> </a:t>
            </a:r>
          </a:p>
        </p:txBody>
      </p:sp>
    </p:spTree>
  </p:cSld>
  <p:clrMap bg1="lt1" tx1="dk1" bg2="lt2" tx2="dk2" accent1="accent1" accent2="accent2" accent3="accent3" accent4="accent4" accent5="accent5" accent6="accent6" hlink="hlink" folHlink="folHlink"/>
  <p:sldLayoutIdLst>
    <p:sldLayoutId id="2147483710" r:id="rId1"/>
  </p:sldLayoutIdLst>
  <p:hf hdr="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26.png"/></Relationships>
</file>

<file path=ppt/slides/_rels/slide2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440.png"/><Relationship Id="rId1" Type="http://schemas.openxmlformats.org/officeDocument/2006/relationships/slideLayout" Target="../slideLayouts/slideLayout1.xml"/><Relationship Id="rId4" Type="http://schemas.openxmlformats.org/officeDocument/2006/relationships/image" Target="../media/image32.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357188" y="214313"/>
            <a:ext cx="8391276" cy="857250"/>
          </a:xfrm>
        </p:spPr>
        <p:txBody>
          <a:bodyPr/>
          <a:lstStyle/>
          <a:p>
            <a:pPr eaLnBrk="1" hangingPunct="1"/>
            <a:r>
              <a:rPr lang="en-GB" dirty="0">
                <a:latin typeface="Arial" charset="0"/>
                <a:cs typeface="Arial" charset="0"/>
              </a:rPr>
              <a:t>Parametric Hypothesis Testing</a:t>
            </a:r>
          </a:p>
        </p:txBody>
      </p:sp>
      <p:sp>
        <p:nvSpPr>
          <p:cNvPr id="3" name="Slide Number Placeholder 2"/>
          <p:cNvSpPr>
            <a:spLocks noGrp="1"/>
          </p:cNvSpPr>
          <p:nvPr>
            <p:ph type="sldNum" sz="quarter" idx="10"/>
          </p:nvPr>
        </p:nvSpPr>
        <p:spPr/>
        <p:txBody>
          <a:bodyPr/>
          <a:lstStyle/>
          <a:p>
            <a:pPr>
              <a:defRPr/>
            </a:pPr>
            <a:fld id="{F7138FAB-AAD0-4E04-943A-714C9D91EF37}" type="slidenum">
              <a:rPr lang="en-GB"/>
              <a:pPr>
                <a:defRPr/>
              </a:pPr>
              <a:t>1</a:t>
            </a:fld>
            <a:endParaRPr lang="en-GB" dirty="0"/>
          </a:p>
        </p:txBody>
      </p:sp>
      <p:sp>
        <p:nvSpPr>
          <p:cNvPr id="1434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9" name="Rectangle 8"/>
          <p:cNvSpPr/>
          <p:nvPr/>
        </p:nvSpPr>
        <p:spPr>
          <a:xfrm>
            <a:off x="2036851" y="2905780"/>
            <a:ext cx="5031950" cy="523220"/>
          </a:xfrm>
          <a:prstGeom prst="rect">
            <a:avLst/>
          </a:prstGeom>
          <a:noFill/>
        </p:spPr>
        <p:txBody>
          <a:bodyPr wrap="square">
            <a:spAutoFit/>
          </a:bodyPr>
          <a:lstStyle/>
          <a:p>
            <a:pPr algn="ct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One and two sample t tests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ctrTitle"/>
          </p:nvPr>
        </p:nvSpPr>
        <p:spPr>
          <a:xfrm>
            <a:off x="500063" y="285750"/>
            <a:ext cx="6929437" cy="714375"/>
          </a:xfrm>
        </p:spPr>
        <p:txBody>
          <a:bodyPr/>
          <a:lstStyle/>
          <a:p>
            <a:r>
              <a:rPr lang="en-GB" dirty="0">
                <a:latin typeface="Arial" charset="0"/>
                <a:cs typeface="Arial" charset="0"/>
              </a:rPr>
              <a:t>Excel solution</a:t>
            </a:r>
          </a:p>
        </p:txBody>
      </p:sp>
      <p:sp>
        <p:nvSpPr>
          <p:cNvPr id="3" name="Slide Number Placeholder 2"/>
          <p:cNvSpPr>
            <a:spLocks noGrp="1"/>
          </p:cNvSpPr>
          <p:nvPr>
            <p:ph type="sldNum" sz="quarter" idx="10"/>
          </p:nvPr>
        </p:nvSpPr>
        <p:spPr/>
        <p:txBody>
          <a:bodyPr/>
          <a:lstStyle/>
          <a:p>
            <a:pPr>
              <a:defRPr/>
            </a:pPr>
            <a:fld id="{9CD0FD85-F0D4-4C0D-95CA-A93B64D97D70}" type="slidenum">
              <a:rPr lang="en-GB" smtClean="0"/>
              <a:pPr>
                <a:defRPr/>
              </a:pPr>
              <a:t>10</a:t>
            </a:fld>
            <a:endParaRPr lang="en-GB" dirty="0"/>
          </a:p>
        </p:txBody>
      </p:sp>
      <p:sp>
        <p:nvSpPr>
          <p:cNvPr id="2970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pic>
        <p:nvPicPr>
          <p:cNvPr id="6" name="Picture 5">
            <a:extLst>
              <a:ext uri="{FF2B5EF4-FFF2-40B4-BE49-F238E27FC236}">
                <a16:creationId xmlns:a16="http://schemas.microsoft.com/office/drawing/2014/main" id="{EBD6F380-F9E9-4785-B7C1-0D8F5A77843A}"/>
              </a:ext>
            </a:extLst>
          </p:cNvPr>
          <p:cNvPicPr/>
          <p:nvPr/>
        </p:nvPicPr>
        <p:blipFill>
          <a:blip r:embed="rId2"/>
          <a:stretch>
            <a:fillRect/>
          </a:stretch>
        </p:blipFill>
        <p:spPr>
          <a:xfrm>
            <a:off x="611560" y="1195896"/>
            <a:ext cx="5688632" cy="4680520"/>
          </a:xfrm>
          <a:prstGeom prst="rect">
            <a:avLst/>
          </a:prstGeom>
        </p:spPr>
      </p:pic>
      <p:sp>
        <p:nvSpPr>
          <p:cNvPr id="2" name="Rectangle 1">
            <a:extLst>
              <a:ext uri="{FF2B5EF4-FFF2-40B4-BE49-F238E27FC236}">
                <a16:creationId xmlns:a16="http://schemas.microsoft.com/office/drawing/2014/main" id="{060A405B-C4B9-454B-BF2A-658AFA4108AE}"/>
              </a:ext>
            </a:extLst>
          </p:cNvPr>
          <p:cNvSpPr/>
          <p:nvPr/>
        </p:nvSpPr>
        <p:spPr>
          <a:xfrm>
            <a:off x="6395940" y="1199352"/>
            <a:ext cx="2407356" cy="646331"/>
          </a:xfrm>
          <a:prstGeom prst="rect">
            <a:avLst/>
          </a:prstGeom>
          <a:solidFill>
            <a:schemeClr val="accent1">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cal</a:t>
            </a:r>
            <a:r>
              <a:rPr lang="en-GB" dirty="0">
                <a:latin typeface="Calibri" panose="020F0502020204030204" pitchFamily="34" charset="0"/>
                <a:ea typeface="Times New Roman" panose="02020603050405020304" pitchFamily="18" charset="0"/>
                <a:cs typeface="Times New Roman" panose="02020603050405020304" pitchFamily="18" charset="0"/>
              </a:rPr>
              <a:t> = - 0.18</a:t>
            </a:r>
          </a:p>
          <a:p>
            <a:r>
              <a:rPr lang="en-GB" dirty="0">
                <a:latin typeface="Calibri" panose="020F0502020204030204" pitchFamily="34" charset="0"/>
                <a:ea typeface="Times New Roman" panose="02020603050405020304" pitchFamily="18" charset="0"/>
                <a:cs typeface="Times New Roman" panose="02020603050405020304" pitchFamily="18" charset="0"/>
              </a:rPr>
              <a:t>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cri</a:t>
            </a:r>
            <a:r>
              <a:rPr lang="en-GB" dirty="0">
                <a:latin typeface="Calibri" panose="020F0502020204030204" pitchFamily="34" charset="0"/>
                <a:ea typeface="Times New Roman" panose="02020603050405020304" pitchFamily="18" charset="0"/>
                <a:cs typeface="Times New Roman" panose="02020603050405020304" pitchFamily="18" charset="0"/>
              </a:rPr>
              <a:t> =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2.4469 </a:t>
            </a:r>
            <a:endParaRPr lang="en-GB" dirty="0"/>
          </a:p>
        </p:txBody>
      </p:sp>
      <p:sp>
        <p:nvSpPr>
          <p:cNvPr id="4" name="Rectangle 3">
            <a:extLst>
              <a:ext uri="{FF2B5EF4-FFF2-40B4-BE49-F238E27FC236}">
                <a16:creationId xmlns:a16="http://schemas.microsoft.com/office/drawing/2014/main" id="{CDAC9103-E452-4FFB-99D9-7939049C1D03}"/>
              </a:ext>
            </a:extLst>
          </p:cNvPr>
          <p:cNvSpPr/>
          <p:nvPr/>
        </p:nvSpPr>
        <p:spPr>
          <a:xfrm>
            <a:off x="6413116" y="1896598"/>
            <a:ext cx="2407356" cy="1754326"/>
          </a:xfrm>
          <a:prstGeom prst="rect">
            <a:avLst/>
          </a:prstGeom>
          <a:solidFill>
            <a:schemeClr val="accent1">
              <a:lumMod val="20000"/>
              <a:lumOff val="80000"/>
            </a:schemeClr>
          </a:solidFill>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cal</a:t>
            </a:r>
            <a:r>
              <a:rPr lang="en-GB" dirty="0">
                <a:latin typeface="Calibri" panose="020F0502020204030204" pitchFamily="34" charset="0"/>
                <a:ea typeface="Times New Roman" panose="02020603050405020304" pitchFamily="18" charset="0"/>
                <a:cs typeface="Times New Roman" panose="02020603050405020304" pitchFamily="18" charset="0"/>
              </a:rPr>
              <a:t> ( = - 0.18) lies between the lower and upper critical t values (-2.447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+ 2.447), we fail to reject the null hypothesis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0</a:t>
            </a:r>
            <a:r>
              <a:rPr lang="en-GB" dirty="0">
                <a:latin typeface="Calibri" panose="020F0502020204030204" pitchFamily="34" charset="0"/>
                <a:ea typeface="Times New Roman" panose="02020603050405020304" pitchFamily="18" charset="0"/>
                <a:cs typeface="Times New Roman" panose="02020603050405020304" pitchFamily="18" charset="0"/>
              </a:rPr>
              <a:t>. </a:t>
            </a:r>
          </a:p>
        </p:txBody>
      </p:sp>
      <p:sp>
        <p:nvSpPr>
          <p:cNvPr id="5" name="Rectangle 4">
            <a:extLst>
              <a:ext uri="{FF2B5EF4-FFF2-40B4-BE49-F238E27FC236}">
                <a16:creationId xmlns:a16="http://schemas.microsoft.com/office/drawing/2014/main" id="{DAA346A8-E906-4D88-89C7-2DBBE861AD35}"/>
              </a:ext>
            </a:extLst>
          </p:cNvPr>
          <p:cNvSpPr/>
          <p:nvPr/>
        </p:nvSpPr>
        <p:spPr>
          <a:xfrm>
            <a:off x="6413116" y="4005064"/>
            <a:ext cx="2453140" cy="1477328"/>
          </a:xfrm>
          <a:prstGeom prst="rect">
            <a:avLst/>
          </a:prstGeom>
          <a:solidFill>
            <a:schemeClr val="accent5">
              <a:lumMod val="40000"/>
              <a:lumOff val="60000"/>
            </a:schemeClr>
          </a:solidFill>
        </p:spPr>
        <p:txBody>
          <a:bodyPr wrap="square">
            <a:spAutoFit/>
          </a:bodyPr>
          <a:lstStyle/>
          <a:p>
            <a:r>
              <a:rPr lang="en-GB" dirty="0">
                <a:latin typeface="Calibri" panose="020F0502020204030204" pitchFamily="34" charset="0"/>
                <a:ea typeface="Times New Roman" panose="02020603050405020304" pitchFamily="18" charset="0"/>
                <a:cs typeface="Calibri" panose="020F0502020204030204" pitchFamily="34" charset="0"/>
              </a:rPr>
              <a:t>Alternatively, 2-tail p-value = 0.861 &gt; significance level (0.05), we fail to reject the null hypothesis.</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6C679-AFC6-46FE-89AE-C5F84C1F94B6}"/>
              </a:ext>
            </a:extLst>
          </p:cNvPr>
          <p:cNvSpPr>
            <a:spLocks noGrp="1"/>
          </p:cNvSpPr>
          <p:nvPr>
            <p:ph type="ctrTitle"/>
          </p:nvPr>
        </p:nvSpPr>
        <p:spPr/>
        <p:txBody>
          <a:bodyPr/>
          <a:lstStyle/>
          <a:p>
            <a:r>
              <a:rPr lang="en-GB" dirty="0"/>
              <a:t>SPSS solution (1/2)</a:t>
            </a:r>
          </a:p>
        </p:txBody>
      </p:sp>
      <p:sp>
        <p:nvSpPr>
          <p:cNvPr id="3" name="Slide Number Placeholder 2">
            <a:extLst>
              <a:ext uri="{FF2B5EF4-FFF2-40B4-BE49-F238E27FC236}">
                <a16:creationId xmlns:a16="http://schemas.microsoft.com/office/drawing/2014/main" id="{123B8633-CAEF-408C-8A88-6B8884DD324D}"/>
              </a:ext>
            </a:extLst>
          </p:cNvPr>
          <p:cNvSpPr>
            <a:spLocks noGrp="1"/>
          </p:cNvSpPr>
          <p:nvPr>
            <p:ph type="sldNum" sz="quarter" idx="10"/>
          </p:nvPr>
        </p:nvSpPr>
        <p:spPr/>
        <p:txBody>
          <a:bodyPr/>
          <a:lstStyle/>
          <a:p>
            <a:pPr>
              <a:defRPr/>
            </a:pPr>
            <a:fld id="{F3F8053F-1846-4FFB-921F-F758CBE22FCD}" type="slidenum">
              <a:rPr lang="en-GB" smtClean="0"/>
              <a:pPr>
                <a:defRPr/>
              </a:pPr>
              <a:t>11</a:t>
            </a:fld>
            <a:endParaRPr lang="en-GB" dirty="0"/>
          </a:p>
        </p:txBody>
      </p:sp>
      <p:sp>
        <p:nvSpPr>
          <p:cNvPr id="4" name="Footer Placeholder 3">
            <a:extLst>
              <a:ext uri="{FF2B5EF4-FFF2-40B4-BE49-F238E27FC236}">
                <a16:creationId xmlns:a16="http://schemas.microsoft.com/office/drawing/2014/main" id="{114888D7-34AD-4B65-ABB9-F1C3E01B7D95}"/>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8E880545-0A80-4EC0-954E-F99271B356BC}"/>
              </a:ext>
            </a:extLst>
          </p:cNvPr>
          <p:cNvSpPr/>
          <p:nvPr/>
        </p:nvSpPr>
        <p:spPr>
          <a:xfrm>
            <a:off x="518651" y="1268760"/>
            <a:ext cx="2065502"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Enter data into SPSS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C3E3F907-862E-461D-A300-F00E6203E272}"/>
              </a:ext>
            </a:extLst>
          </p:cNvPr>
          <p:cNvPicPr/>
          <p:nvPr/>
        </p:nvPicPr>
        <p:blipFill>
          <a:blip r:embed="rId2"/>
          <a:stretch>
            <a:fillRect/>
          </a:stretch>
        </p:blipFill>
        <p:spPr>
          <a:xfrm>
            <a:off x="637002" y="1638092"/>
            <a:ext cx="1630742" cy="1574884"/>
          </a:xfrm>
          <a:prstGeom prst="rect">
            <a:avLst/>
          </a:prstGeom>
        </p:spPr>
      </p:pic>
      <p:sp>
        <p:nvSpPr>
          <p:cNvPr id="7" name="Rectangle 6">
            <a:extLst>
              <a:ext uri="{FF2B5EF4-FFF2-40B4-BE49-F238E27FC236}">
                <a16:creationId xmlns:a16="http://schemas.microsoft.com/office/drawing/2014/main" id="{911082FD-9424-4BFC-A090-1BE4E0ECC9C6}"/>
              </a:ext>
            </a:extLst>
          </p:cNvPr>
          <p:cNvSpPr/>
          <p:nvPr/>
        </p:nvSpPr>
        <p:spPr>
          <a:xfrm>
            <a:off x="2812272" y="1277713"/>
            <a:ext cx="5760640" cy="369332"/>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A</a:t>
            </a:r>
            <a:r>
              <a:rPr lang="en-GB" dirty="0">
                <a:latin typeface="Calibri" panose="020F0502020204030204" pitchFamily="34" charset="0"/>
                <a:ea typeface="Times New Roman" panose="02020603050405020304" pitchFamily="18" charset="0"/>
                <a:cs typeface="Times New Roman" panose="02020603050405020304" pitchFamily="18" charset="0"/>
              </a:rPr>
              <a:t>nalyze &gt; Co</a:t>
            </a:r>
            <a:r>
              <a:rPr lang="en-GB" u="sng" dirty="0">
                <a:latin typeface="Calibri" panose="020F0502020204030204" pitchFamily="34" charset="0"/>
                <a:ea typeface="Times New Roman" panose="02020603050405020304" pitchFamily="18" charset="0"/>
                <a:cs typeface="Times New Roman" panose="02020603050405020304" pitchFamily="18" charset="0"/>
              </a:rPr>
              <a:t>m</a:t>
            </a:r>
            <a:r>
              <a:rPr lang="en-GB" dirty="0">
                <a:latin typeface="Calibri" panose="020F0502020204030204" pitchFamily="34" charset="0"/>
                <a:ea typeface="Times New Roman" panose="02020603050405020304" pitchFamily="18" charset="0"/>
                <a:cs typeface="Times New Roman" panose="02020603050405020304" pitchFamily="18" charset="0"/>
              </a:rPr>
              <a:t>pare Means &gt; One-</a:t>
            </a:r>
            <a:r>
              <a:rPr lang="en-GB" u="sng" dirty="0">
                <a:latin typeface="Calibri" panose="020F0502020204030204" pitchFamily="34" charset="0"/>
                <a:ea typeface="Times New Roman" panose="02020603050405020304" pitchFamily="18" charset="0"/>
                <a:cs typeface="Times New Roman" panose="02020603050405020304" pitchFamily="18" charset="0"/>
              </a:rPr>
              <a:t>S</a:t>
            </a:r>
            <a:r>
              <a:rPr lang="en-GB" dirty="0">
                <a:latin typeface="Calibri" panose="020F0502020204030204" pitchFamily="34" charset="0"/>
                <a:ea typeface="Times New Roman" panose="02020603050405020304" pitchFamily="18" charset="0"/>
                <a:cs typeface="Times New Roman" panose="02020603050405020304" pitchFamily="18" charset="0"/>
              </a:rPr>
              <a:t>ample T Test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E97BE274-A0CD-439B-B07B-0A7C939F3C57}"/>
              </a:ext>
            </a:extLst>
          </p:cNvPr>
          <p:cNvSpPr/>
          <p:nvPr/>
        </p:nvSpPr>
        <p:spPr>
          <a:xfrm>
            <a:off x="2999628" y="1624831"/>
            <a:ext cx="5748836" cy="646331"/>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Transfer ExtrasPur into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est Variable(s) box</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Type 2300 into the Test </a:t>
            </a:r>
            <a:r>
              <a:rPr lang="en-GB" u="sng" dirty="0">
                <a:latin typeface="Calibri" panose="020F0502020204030204" pitchFamily="34" charset="0"/>
                <a:ea typeface="Times New Roman" panose="02020603050405020304" pitchFamily="18" charset="0"/>
                <a:cs typeface="Times New Roman" panose="02020603050405020304" pitchFamily="18" charset="0"/>
              </a:rPr>
              <a:t>V</a:t>
            </a:r>
            <a:r>
              <a:rPr lang="en-GB" dirty="0">
                <a:latin typeface="Calibri" panose="020F0502020204030204" pitchFamily="34" charset="0"/>
                <a:ea typeface="Times New Roman" panose="02020603050405020304" pitchFamily="18" charset="0"/>
                <a:cs typeface="Times New Roman" panose="02020603050405020304" pitchFamily="18" charset="0"/>
              </a:rPr>
              <a:t>alue box</a:t>
            </a:r>
          </a:p>
        </p:txBody>
      </p:sp>
      <p:sp>
        <p:nvSpPr>
          <p:cNvPr id="10" name="Rectangle 9">
            <a:extLst>
              <a:ext uri="{FF2B5EF4-FFF2-40B4-BE49-F238E27FC236}">
                <a16:creationId xmlns:a16="http://schemas.microsoft.com/office/drawing/2014/main" id="{066DF35E-9CF9-41BF-BFAA-F305D6CFD3E2}"/>
              </a:ext>
            </a:extLst>
          </p:cNvPr>
          <p:cNvSpPr/>
          <p:nvPr/>
        </p:nvSpPr>
        <p:spPr>
          <a:xfrm>
            <a:off x="1784068" y="4633004"/>
            <a:ext cx="3168353" cy="1200329"/>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on </a:t>
            </a:r>
            <a:r>
              <a:rPr lang="en-GB" u="sng" dirty="0">
                <a:latin typeface="Calibri" panose="020F0502020204030204" pitchFamily="34" charset="0"/>
                <a:ea typeface="Times New Roman" panose="02020603050405020304" pitchFamily="18" charset="0"/>
                <a:cs typeface="Times New Roman" panose="02020603050405020304" pitchFamily="18" charset="0"/>
              </a:rPr>
              <a:t>O</a:t>
            </a:r>
            <a:r>
              <a:rPr lang="en-GB" dirty="0">
                <a:latin typeface="Calibri" panose="020F0502020204030204" pitchFamily="34" charset="0"/>
                <a:ea typeface="Times New Roman" panose="02020603050405020304" pitchFamily="18" charset="0"/>
                <a:cs typeface="Times New Roman" panose="02020603050405020304" pitchFamily="18" charset="0"/>
              </a:rPr>
              <a:t>ptions</a:t>
            </a: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Choose 95% confidence interval – given we have a two-tail test with significance level of 5%</a:t>
            </a:r>
            <a:endParaRPr lang="en-GB" dirty="0"/>
          </a:p>
        </p:txBody>
      </p:sp>
      <p:pic>
        <p:nvPicPr>
          <p:cNvPr id="11" name="Picture 10">
            <a:extLst>
              <a:ext uri="{FF2B5EF4-FFF2-40B4-BE49-F238E27FC236}">
                <a16:creationId xmlns:a16="http://schemas.microsoft.com/office/drawing/2014/main" id="{B8285E6D-3293-468E-81D2-81C4D54359C8}"/>
              </a:ext>
            </a:extLst>
          </p:cNvPr>
          <p:cNvPicPr/>
          <p:nvPr/>
        </p:nvPicPr>
        <p:blipFill>
          <a:blip r:embed="rId3"/>
          <a:stretch>
            <a:fillRect/>
          </a:stretch>
        </p:blipFill>
        <p:spPr>
          <a:xfrm>
            <a:off x="3779912" y="2263762"/>
            <a:ext cx="3542076" cy="2049993"/>
          </a:xfrm>
          <a:prstGeom prst="rect">
            <a:avLst/>
          </a:prstGeom>
        </p:spPr>
      </p:pic>
      <p:pic>
        <p:nvPicPr>
          <p:cNvPr id="12" name="Picture 11">
            <a:extLst>
              <a:ext uri="{FF2B5EF4-FFF2-40B4-BE49-F238E27FC236}">
                <a16:creationId xmlns:a16="http://schemas.microsoft.com/office/drawing/2014/main" id="{2B147E76-D5C6-4CDD-AA79-4F31C7BDF8DD}"/>
              </a:ext>
            </a:extLst>
          </p:cNvPr>
          <p:cNvPicPr/>
          <p:nvPr/>
        </p:nvPicPr>
        <p:blipFill>
          <a:blip r:embed="rId4"/>
          <a:stretch>
            <a:fillRect/>
          </a:stretch>
        </p:blipFill>
        <p:spPr>
          <a:xfrm>
            <a:off x="5004048" y="4382560"/>
            <a:ext cx="2317940" cy="1566720"/>
          </a:xfrm>
          <a:prstGeom prst="rect">
            <a:avLst/>
          </a:prstGeom>
        </p:spPr>
      </p:pic>
    </p:spTree>
    <p:extLst>
      <p:ext uri="{BB962C8B-B14F-4D97-AF65-F5344CB8AC3E}">
        <p14:creationId xmlns:p14="http://schemas.microsoft.com/office/powerpoint/2010/main" val="3326872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96FEA-C738-4B4E-BBA5-EB989CCFC639}"/>
              </a:ext>
            </a:extLst>
          </p:cNvPr>
          <p:cNvSpPr>
            <a:spLocks noGrp="1"/>
          </p:cNvSpPr>
          <p:nvPr>
            <p:ph type="ctrTitle"/>
          </p:nvPr>
        </p:nvSpPr>
        <p:spPr/>
        <p:txBody>
          <a:bodyPr/>
          <a:lstStyle/>
          <a:p>
            <a:r>
              <a:rPr lang="en-GB" dirty="0"/>
              <a:t>SPSS solution (2/2)</a:t>
            </a:r>
          </a:p>
        </p:txBody>
      </p:sp>
      <p:sp>
        <p:nvSpPr>
          <p:cNvPr id="3" name="Slide Number Placeholder 2">
            <a:extLst>
              <a:ext uri="{FF2B5EF4-FFF2-40B4-BE49-F238E27FC236}">
                <a16:creationId xmlns:a16="http://schemas.microsoft.com/office/drawing/2014/main" id="{CB38300C-8F21-4651-B651-9F5795AE4E21}"/>
              </a:ext>
            </a:extLst>
          </p:cNvPr>
          <p:cNvSpPr>
            <a:spLocks noGrp="1"/>
          </p:cNvSpPr>
          <p:nvPr>
            <p:ph type="sldNum" sz="quarter" idx="10"/>
          </p:nvPr>
        </p:nvSpPr>
        <p:spPr/>
        <p:txBody>
          <a:bodyPr/>
          <a:lstStyle/>
          <a:p>
            <a:pPr>
              <a:defRPr/>
            </a:pPr>
            <a:fld id="{F3F8053F-1846-4FFB-921F-F758CBE22FCD}" type="slidenum">
              <a:rPr lang="en-GB" smtClean="0"/>
              <a:pPr>
                <a:defRPr/>
              </a:pPr>
              <a:t>12</a:t>
            </a:fld>
            <a:endParaRPr lang="en-GB" dirty="0"/>
          </a:p>
        </p:txBody>
      </p:sp>
      <p:sp>
        <p:nvSpPr>
          <p:cNvPr id="4" name="Footer Placeholder 3">
            <a:extLst>
              <a:ext uri="{FF2B5EF4-FFF2-40B4-BE49-F238E27FC236}">
                <a16:creationId xmlns:a16="http://schemas.microsoft.com/office/drawing/2014/main" id="{71F704CA-2366-465E-9491-C80B31D25962}"/>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06035C62-2F0C-46A1-AA53-13F94546109D}"/>
              </a:ext>
            </a:extLst>
          </p:cNvPr>
          <p:cNvSpPr/>
          <p:nvPr/>
        </p:nvSpPr>
        <p:spPr>
          <a:xfrm>
            <a:off x="511046" y="1196752"/>
            <a:ext cx="1314784"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SPSS output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941CA809-0BAF-4B7E-8039-A56C4192ADDA}"/>
              </a:ext>
            </a:extLst>
          </p:cNvPr>
          <p:cNvPicPr/>
          <p:nvPr/>
        </p:nvPicPr>
        <p:blipFill>
          <a:blip r:embed="rId2"/>
          <a:stretch>
            <a:fillRect/>
          </a:stretch>
        </p:blipFill>
        <p:spPr>
          <a:xfrm>
            <a:off x="2555776" y="2132856"/>
            <a:ext cx="3607705" cy="1296143"/>
          </a:xfrm>
          <a:prstGeom prst="rect">
            <a:avLst/>
          </a:prstGeom>
        </p:spPr>
      </p:pic>
      <p:sp>
        <p:nvSpPr>
          <p:cNvPr id="7" name="Rectangle 6">
            <a:extLst>
              <a:ext uri="{FF2B5EF4-FFF2-40B4-BE49-F238E27FC236}">
                <a16:creationId xmlns:a16="http://schemas.microsoft.com/office/drawing/2014/main" id="{95535D67-8083-4388-B9BF-0B436A7C19D7}"/>
              </a:ext>
            </a:extLst>
          </p:cNvPr>
          <p:cNvSpPr/>
          <p:nvPr/>
        </p:nvSpPr>
        <p:spPr>
          <a:xfrm>
            <a:off x="2364495" y="1660374"/>
            <a:ext cx="4015010"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First table gives the one-sample statistics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35209EFD-71AE-445B-8E31-5BF398F444B5}"/>
              </a:ext>
            </a:extLst>
          </p:cNvPr>
          <p:cNvSpPr/>
          <p:nvPr/>
        </p:nvSpPr>
        <p:spPr>
          <a:xfrm>
            <a:off x="1556792" y="3496949"/>
            <a:ext cx="6030416" cy="369332"/>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second table gives the one-sample hypothesis test results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7CAF6325-A189-4FF3-AFD9-14E8DC87E495}"/>
              </a:ext>
            </a:extLst>
          </p:cNvPr>
          <p:cNvPicPr/>
          <p:nvPr/>
        </p:nvPicPr>
        <p:blipFill>
          <a:blip r:embed="rId3"/>
          <a:stretch>
            <a:fillRect/>
          </a:stretch>
        </p:blipFill>
        <p:spPr>
          <a:xfrm>
            <a:off x="2123728" y="3913229"/>
            <a:ext cx="5040560" cy="1883917"/>
          </a:xfrm>
          <a:prstGeom prst="rect">
            <a:avLst/>
          </a:prstGeom>
        </p:spPr>
      </p:pic>
    </p:spTree>
    <p:extLst>
      <p:ext uri="{BB962C8B-B14F-4D97-AF65-F5344CB8AC3E}">
        <p14:creationId xmlns:p14="http://schemas.microsoft.com/office/powerpoint/2010/main" val="800008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76B62-2F30-4527-9D2D-8D153A88B3A5}"/>
              </a:ext>
            </a:extLst>
          </p:cNvPr>
          <p:cNvSpPr>
            <a:spLocks noGrp="1"/>
          </p:cNvSpPr>
          <p:nvPr>
            <p:ph type="ctrTitle"/>
          </p:nvPr>
        </p:nvSpPr>
        <p:spPr>
          <a:xfrm>
            <a:off x="500034" y="188640"/>
            <a:ext cx="8248430" cy="936104"/>
          </a:xfrm>
          <a:solidFill>
            <a:schemeClr val="accent1">
              <a:lumMod val="20000"/>
              <a:lumOff val="80000"/>
            </a:schemeClr>
          </a:solidFill>
        </p:spPr>
        <p:txBody>
          <a:bodyPr/>
          <a:lstStyle/>
          <a:p>
            <a:r>
              <a:rPr lang="en-GB" sz="2400" dirty="0"/>
              <a:t>Two sample t-test for the population mean (independent samples)</a:t>
            </a:r>
          </a:p>
        </p:txBody>
      </p:sp>
      <p:sp>
        <p:nvSpPr>
          <p:cNvPr id="3" name="Slide Number Placeholder 2">
            <a:extLst>
              <a:ext uri="{FF2B5EF4-FFF2-40B4-BE49-F238E27FC236}">
                <a16:creationId xmlns:a16="http://schemas.microsoft.com/office/drawing/2014/main" id="{8975A95C-6DEB-4994-8008-FF3D204766C1}"/>
              </a:ext>
            </a:extLst>
          </p:cNvPr>
          <p:cNvSpPr>
            <a:spLocks noGrp="1"/>
          </p:cNvSpPr>
          <p:nvPr>
            <p:ph type="sldNum" sz="quarter" idx="10"/>
          </p:nvPr>
        </p:nvSpPr>
        <p:spPr/>
        <p:txBody>
          <a:bodyPr/>
          <a:lstStyle/>
          <a:p>
            <a:pPr>
              <a:defRPr/>
            </a:pPr>
            <a:fld id="{F3F8053F-1846-4FFB-921F-F758CBE22FCD}" type="slidenum">
              <a:rPr lang="en-GB" smtClean="0"/>
              <a:pPr>
                <a:defRPr/>
              </a:pPr>
              <a:t>13</a:t>
            </a:fld>
            <a:endParaRPr lang="en-GB" dirty="0"/>
          </a:p>
        </p:txBody>
      </p:sp>
      <p:sp>
        <p:nvSpPr>
          <p:cNvPr id="4" name="Footer Placeholder 3">
            <a:extLst>
              <a:ext uri="{FF2B5EF4-FFF2-40B4-BE49-F238E27FC236}">
                <a16:creationId xmlns:a16="http://schemas.microsoft.com/office/drawing/2014/main" id="{47304567-FC47-4005-A738-6F7D473AA7B3}"/>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C1E42307-C542-4DC2-8192-A3FE55BC3671}"/>
              </a:ext>
            </a:extLst>
          </p:cNvPr>
          <p:cNvSpPr/>
          <p:nvPr/>
        </p:nvSpPr>
        <p:spPr>
          <a:xfrm>
            <a:off x="497740" y="1196752"/>
            <a:ext cx="8176422"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In testing for the difference between the means we assume that the populations are normally distributed, with either equal or unequal population variances.</a:t>
            </a:r>
            <a:endParaRPr lang="en-GB" dirty="0"/>
          </a:p>
        </p:txBody>
      </p:sp>
      <p:sp>
        <p:nvSpPr>
          <p:cNvPr id="6" name="Rectangle 5">
            <a:extLst>
              <a:ext uri="{FF2B5EF4-FFF2-40B4-BE49-F238E27FC236}">
                <a16:creationId xmlns:a16="http://schemas.microsoft.com/office/drawing/2014/main" id="{A4C0FC97-64E2-4C82-B41B-FB02BE9E4357}"/>
              </a:ext>
            </a:extLst>
          </p:cNvPr>
          <p:cNvSpPr/>
          <p:nvPr/>
        </p:nvSpPr>
        <p:spPr>
          <a:xfrm>
            <a:off x="2093390" y="2468425"/>
            <a:ext cx="4255664" cy="646331"/>
          </a:xfrm>
          <a:prstGeom prst="rect">
            <a:avLst/>
          </a:prstGeom>
          <a:solidFill>
            <a:schemeClr val="accent4">
              <a:lumMod val="20000"/>
              <a:lumOff val="80000"/>
            </a:schemeClr>
          </a:solidFill>
        </p:spPr>
        <p:txBody>
          <a:bodyPr wrap="square">
            <a:spAutoFit/>
          </a:bodyPr>
          <a:lstStyle/>
          <a:p>
            <a:pPr marL="0" marR="0" hangingPunct="0">
              <a:spcBef>
                <a:spcPts val="0"/>
              </a:spcBef>
              <a:spcAft>
                <a:spcPts val="0"/>
              </a:spcAft>
            </a:pPr>
            <a:r>
              <a:rPr lang="en-GB" b="1" dirty="0">
                <a:latin typeface="Calibri" panose="020F0502020204030204" pitchFamily="34" charset="0"/>
                <a:ea typeface="Times New Roman" panose="02020603050405020304" pitchFamily="18" charset="0"/>
                <a:cs typeface="Times New Roman" panose="02020603050405020304" pitchFamily="18" charset="0"/>
              </a:rPr>
              <a:t>Method 1</a:t>
            </a:r>
            <a:r>
              <a:rPr lang="en-GB" dirty="0">
                <a:latin typeface="Calibri" panose="020F0502020204030204" pitchFamily="34" charset="0"/>
                <a:ea typeface="Times New Roman" panose="02020603050405020304" pitchFamily="18" charset="0"/>
                <a:cs typeface="Times New Roman" panose="02020603050405020304" pitchFamily="18" charset="0"/>
              </a:rPr>
              <a:t> Pooled-variance t-test - equal population variances assumed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680E8CF5-FA55-4F0A-8F17-8E830E32E045}"/>
              </a:ext>
            </a:extLst>
          </p:cNvPr>
          <p:cNvSpPr/>
          <p:nvPr/>
        </p:nvSpPr>
        <p:spPr>
          <a:xfrm>
            <a:off x="2123728" y="3814589"/>
            <a:ext cx="4255664" cy="923330"/>
          </a:xfrm>
          <a:prstGeom prst="rect">
            <a:avLst/>
          </a:prstGeom>
          <a:solidFill>
            <a:schemeClr val="accent6">
              <a:lumMod val="20000"/>
              <a:lumOff val="80000"/>
            </a:schemeClr>
          </a:solidFill>
        </p:spPr>
        <p:txBody>
          <a:bodyPr wrap="square">
            <a:spAutoFit/>
          </a:bodyPr>
          <a:lstStyle/>
          <a:p>
            <a:pPr marL="0" marR="0" hangingPunct="0">
              <a:spcBef>
                <a:spcPts val="0"/>
              </a:spcBef>
              <a:spcAft>
                <a:spcPts val="0"/>
              </a:spcAft>
            </a:pPr>
            <a:r>
              <a:rPr lang="en-GB" b="1" dirty="0">
                <a:latin typeface="Calibri" panose="020F0502020204030204" pitchFamily="34" charset="0"/>
                <a:ea typeface="Times New Roman" panose="02020603050405020304" pitchFamily="18" charset="0"/>
                <a:cs typeface="Times New Roman" panose="02020603050405020304" pitchFamily="18" charset="0"/>
              </a:rPr>
              <a:t>Method 2</a:t>
            </a:r>
            <a:r>
              <a:rPr lang="en-GB" dirty="0">
                <a:latin typeface="Calibri" panose="020F0502020204030204" pitchFamily="34" charset="0"/>
                <a:ea typeface="Times New Roman" panose="02020603050405020304" pitchFamily="18" charset="0"/>
                <a:cs typeface="Times New Roman" panose="02020603050405020304" pitchFamily="18" charset="0"/>
              </a:rPr>
              <a:t> Separate-variance t-test for the difference between two means - unequal population variances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212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CEE75-150C-4C6C-9B7C-0E04223446B2}"/>
              </a:ext>
            </a:extLst>
          </p:cNvPr>
          <p:cNvSpPr>
            <a:spLocks noGrp="1"/>
          </p:cNvSpPr>
          <p:nvPr>
            <p:ph type="ctrTitle"/>
          </p:nvPr>
        </p:nvSpPr>
        <p:spPr>
          <a:xfrm>
            <a:off x="500034" y="285728"/>
            <a:ext cx="8176422" cy="714380"/>
          </a:xfrm>
          <a:solidFill>
            <a:schemeClr val="accent4">
              <a:lumMod val="20000"/>
              <a:lumOff val="80000"/>
            </a:schemeClr>
          </a:solidFill>
        </p:spPr>
        <p:txBody>
          <a:bodyPr/>
          <a:lstStyle/>
          <a:p>
            <a:r>
              <a:rPr lang="en-GB" sz="2000" dirty="0"/>
              <a:t>Method 1 Pooled-variance t-test - equal population variances assumed</a:t>
            </a:r>
            <a:endParaRPr lang="en-GB" dirty="0"/>
          </a:p>
        </p:txBody>
      </p:sp>
      <p:sp>
        <p:nvSpPr>
          <p:cNvPr id="3" name="Slide Number Placeholder 2">
            <a:extLst>
              <a:ext uri="{FF2B5EF4-FFF2-40B4-BE49-F238E27FC236}">
                <a16:creationId xmlns:a16="http://schemas.microsoft.com/office/drawing/2014/main" id="{D307487C-C677-43A7-A34E-8477AE893FFC}"/>
              </a:ext>
            </a:extLst>
          </p:cNvPr>
          <p:cNvSpPr>
            <a:spLocks noGrp="1"/>
          </p:cNvSpPr>
          <p:nvPr>
            <p:ph type="sldNum" sz="quarter" idx="10"/>
          </p:nvPr>
        </p:nvSpPr>
        <p:spPr/>
        <p:txBody>
          <a:bodyPr/>
          <a:lstStyle/>
          <a:p>
            <a:pPr>
              <a:defRPr/>
            </a:pPr>
            <a:fld id="{F3F8053F-1846-4FFB-921F-F758CBE22FCD}" type="slidenum">
              <a:rPr lang="en-GB" smtClean="0"/>
              <a:pPr>
                <a:defRPr/>
              </a:pPr>
              <a:t>14</a:t>
            </a:fld>
            <a:endParaRPr lang="en-GB" dirty="0"/>
          </a:p>
        </p:txBody>
      </p:sp>
      <p:sp>
        <p:nvSpPr>
          <p:cNvPr id="4" name="Footer Placeholder 3">
            <a:extLst>
              <a:ext uri="{FF2B5EF4-FFF2-40B4-BE49-F238E27FC236}">
                <a16:creationId xmlns:a16="http://schemas.microsoft.com/office/drawing/2014/main" id="{F06C8EB4-9414-4FCF-8087-E54CE627CABC}"/>
              </a:ext>
            </a:extLst>
          </p:cNvPr>
          <p:cNvSpPr>
            <a:spLocks noGrp="1"/>
          </p:cNvSpPr>
          <p:nvPr>
            <p:ph type="ftr" sz="quarter" idx="11"/>
          </p:nvPr>
        </p:nvSpPr>
        <p:spPr/>
        <p:txBody>
          <a:bodyPr/>
          <a:lstStyle/>
          <a:p>
            <a:pPr>
              <a:defRPr/>
            </a:pPr>
            <a:r>
              <a:rPr lang="en-GB"/>
              <a:t>Glyn Davis &amp; Branko Pecar</a:t>
            </a:r>
            <a:endParaRPr lang="en-GB" b="0"/>
          </a:p>
        </p:txBody>
      </p:sp>
      <p:sp>
        <p:nvSpPr>
          <p:cNvPr id="7" name="Rectangle 6">
            <a:extLst>
              <a:ext uri="{FF2B5EF4-FFF2-40B4-BE49-F238E27FC236}">
                <a16:creationId xmlns:a16="http://schemas.microsoft.com/office/drawing/2014/main" id="{343FCA60-2873-4FFC-82CB-8C250964AC92}"/>
              </a:ext>
            </a:extLst>
          </p:cNvPr>
          <p:cNvSpPr/>
          <p:nvPr/>
        </p:nvSpPr>
        <p:spPr>
          <a:xfrm>
            <a:off x="500033" y="1268760"/>
            <a:ext cx="8176421" cy="2031325"/>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For situations in which the two populations have equal variances, the </a:t>
            </a:r>
            <a:r>
              <a:rPr lang="en-GB" b="1" dirty="0">
                <a:latin typeface="Calibri" panose="020F0502020204030204" pitchFamily="34" charset="0"/>
                <a:ea typeface="Times New Roman" panose="02020603050405020304" pitchFamily="18" charset="0"/>
                <a:cs typeface="Times New Roman" panose="02020603050405020304" pitchFamily="18" charset="0"/>
              </a:rPr>
              <a:t>pooled-variance t-test</a:t>
            </a:r>
            <a:r>
              <a:rPr lang="en-GB" dirty="0">
                <a:latin typeface="Calibri" panose="020F0502020204030204" pitchFamily="34" charset="0"/>
                <a:ea typeface="Times New Roman" panose="02020603050405020304" pitchFamily="18" charset="0"/>
                <a:cs typeface="Times New Roman" panose="02020603050405020304" pitchFamily="18" charset="0"/>
              </a:rPr>
              <a:t> is robust to moderate departures from the assumption of normality, provided the sample sizes are large (n</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30, n</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30).In this case, you can use the pooled-variance t-test without serious effects on the power. The test is used to test whether population means are significantly different from each other, using the means from randomly drawn samples. Example: do males and females differ in terms of their exam scores? </a:t>
            </a:r>
            <a:endParaRPr lang="en-GB" dirty="0"/>
          </a:p>
        </p:txBody>
      </p:sp>
      <p:pic>
        <p:nvPicPr>
          <p:cNvPr id="9" name="Picture 8">
            <a:extLst>
              <a:ext uri="{FF2B5EF4-FFF2-40B4-BE49-F238E27FC236}">
                <a16:creationId xmlns:a16="http://schemas.microsoft.com/office/drawing/2014/main" id="{A872556F-A1ED-4B0F-820C-BD573C9D9A9A}"/>
              </a:ext>
            </a:extLst>
          </p:cNvPr>
          <p:cNvPicPr>
            <a:picLocks noChangeAspect="1"/>
          </p:cNvPicPr>
          <p:nvPr/>
        </p:nvPicPr>
        <p:blipFill>
          <a:blip r:embed="rId2"/>
          <a:stretch>
            <a:fillRect/>
          </a:stretch>
        </p:blipFill>
        <p:spPr>
          <a:xfrm>
            <a:off x="638953" y="3300085"/>
            <a:ext cx="3457143" cy="2600000"/>
          </a:xfrm>
          <a:prstGeom prst="rect">
            <a:avLst/>
          </a:prstGeom>
        </p:spPr>
      </p:pic>
      <p:sp>
        <p:nvSpPr>
          <p:cNvPr id="11" name="Rectangle 10">
            <a:extLst>
              <a:ext uri="{FF2B5EF4-FFF2-40B4-BE49-F238E27FC236}">
                <a16:creationId xmlns:a16="http://schemas.microsoft.com/office/drawing/2014/main" id="{DB4E6D93-462C-48F2-BB0F-93C85BA05DE5}"/>
              </a:ext>
            </a:extLst>
          </p:cNvPr>
          <p:cNvSpPr/>
          <p:nvPr/>
        </p:nvSpPr>
        <p:spPr>
          <a:xfrm>
            <a:off x="4355975" y="3104774"/>
            <a:ext cx="4359400" cy="369332"/>
          </a:xfrm>
          <a:prstGeom prst="rect">
            <a:avLst/>
          </a:prstGeom>
          <a:solidFill>
            <a:schemeClr val="accent3">
              <a:lumMod val="20000"/>
              <a:lumOff val="80000"/>
            </a:schemeClr>
          </a:solidFill>
        </p:spPr>
        <p:txBody>
          <a:bodyPr wrap="square">
            <a:spAutoFit/>
          </a:bodyPr>
          <a:lstStyle/>
          <a:p>
            <a:pPr marR="0" algn="just" hangingPunct="0">
              <a:spcBef>
                <a:spcPts val="0"/>
              </a:spcBef>
              <a:spcAft>
                <a:spcPts val="0"/>
              </a:spcAft>
            </a:pPr>
            <a:r>
              <a:rPr lang="en-GB" b="1" dirty="0">
                <a:latin typeface="Calibri" panose="020F0502020204030204" pitchFamily="34" charset="0"/>
                <a:ea typeface="Times New Roman" panose="02020603050405020304" pitchFamily="18" charset="0"/>
                <a:cs typeface="Times New Roman" panose="02020603050405020304" pitchFamily="18" charset="0"/>
              </a:rPr>
              <a:t>Assumptions for the equal-variance t-test</a:t>
            </a:r>
            <a:r>
              <a:rPr lang="en-GB" dirty="0">
                <a:latin typeface="Calibri" panose="020F0502020204030204" pitchFamily="34" charset="0"/>
                <a:ea typeface="Times New Roman" panose="02020603050405020304" pitchFamily="18" charset="0"/>
                <a:cs typeface="Times New Roman" panose="02020603050405020304" pitchFamily="18" charset="0"/>
              </a:rPr>
              <a: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A57FF192-C6A9-42E8-BCC1-3D84843C6709}"/>
              </a:ext>
            </a:extLst>
          </p:cNvPr>
          <p:cNvSpPr txBox="1"/>
          <p:nvPr/>
        </p:nvSpPr>
        <p:spPr>
          <a:xfrm>
            <a:off x="4325554" y="3495831"/>
            <a:ext cx="4464497" cy="2308324"/>
          </a:xfrm>
          <a:prstGeom prst="rect">
            <a:avLst/>
          </a:prstGeom>
          <a:noFill/>
        </p:spPr>
        <p:txBody>
          <a:bodyPr wrap="square" rtlCol="0">
            <a:spAutoFit/>
          </a:bodyPr>
          <a:lstStyle/>
          <a:p>
            <a:pPr marL="342900" lvl="0" indent="-342900" hangingPunct="0">
              <a:buFont typeface="+mj-lt"/>
              <a:buAutoNum type="arabicPeriod"/>
            </a:pPr>
            <a:r>
              <a:rPr lang="en-US" dirty="0"/>
              <a:t>Both samples are simple random samples.</a:t>
            </a:r>
            <a:endParaRPr lang="en-GB" dirty="0"/>
          </a:p>
          <a:p>
            <a:pPr marL="342900" lvl="0" indent="-342900" hangingPunct="0">
              <a:buFont typeface="+mj-lt"/>
              <a:buAutoNum type="arabicPeriod"/>
            </a:pPr>
            <a:r>
              <a:rPr lang="en-US" dirty="0"/>
              <a:t>The two samples must be independent.</a:t>
            </a:r>
          </a:p>
          <a:p>
            <a:pPr marL="342900" lvl="0" indent="-342900" hangingPunct="0">
              <a:buFont typeface="+mj-lt"/>
              <a:buAutoNum type="arabicPeriod"/>
            </a:pPr>
            <a:r>
              <a:rPr lang="en-GB" dirty="0"/>
              <a:t>The sampling distribution of                 is normally distributed. </a:t>
            </a:r>
          </a:p>
          <a:p>
            <a:pPr marL="342900" lvl="0" indent="-342900" hangingPunct="0">
              <a:buFont typeface="+mj-lt"/>
              <a:buAutoNum type="arabicPeriod"/>
            </a:pPr>
            <a:r>
              <a:rPr lang="en-GB" dirty="0"/>
              <a:t>The populations from which you sampled have equal variances.</a:t>
            </a:r>
          </a:p>
        </p:txBody>
      </p:sp>
      <p:pic>
        <p:nvPicPr>
          <p:cNvPr id="14" name="Picture 13">
            <a:extLst>
              <a:ext uri="{FF2B5EF4-FFF2-40B4-BE49-F238E27FC236}">
                <a16:creationId xmlns:a16="http://schemas.microsoft.com/office/drawing/2014/main" id="{3621D1FE-DD33-4E13-86F5-39CF696F6E90}"/>
              </a:ext>
            </a:extLst>
          </p:cNvPr>
          <p:cNvPicPr>
            <a:picLocks noChangeAspect="1"/>
          </p:cNvPicPr>
          <p:nvPr/>
        </p:nvPicPr>
        <p:blipFill>
          <a:blip r:embed="rId3"/>
          <a:stretch>
            <a:fillRect/>
          </a:stretch>
        </p:blipFill>
        <p:spPr>
          <a:xfrm>
            <a:off x="7668344" y="4600085"/>
            <a:ext cx="904762" cy="419048"/>
          </a:xfrm>
          <a:prstGeom prst="rect">
            <a:avLst/>
          </a:prstGeom>
        </p:spPr>
      </p:pic>
    </p:spTree>
    <p:extLst>
      <p:ext uri="{BB962C8B-B14F-4D97-AF65-F5344CB8AC3E}">
        <p14:creationId xmlns:p14="http://schemas.microsoft.com/office/powerpoint/2010/main" val="2795379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E31B5-A6D2-4024-8898-69CEC3EA6EB4}"/>
              </a:ext>
            </a:extLst>
          </p:cNvPr>
          <p:cNvSpPr>
            <a:spLocks noGrp="1"/>
          </p:cNvSpPr>
          <p:nvPr>
            <p:ph type="ctrTitle"/>
          </p:nvPr>
        </p:nvSpPr>
        <p:spPr>
          <a:xfrm>
            <a:off x="500034" y="285728"/>
            <a:ext cx="8176422" cy="714380"/>
          </a:xfrm>
          <a:solidFill>
            <a:schemeClr val="accent6">
              <a:lumMod val="20000"/>
              <a:lumOff val="80000"/>
            </a:schemeClr>
          </a:solidFill>
        </p:spPr>
        <p:txBody>
          <a:bodyPr/>
          <a:lstStyle/>
          <a:p>
            <a:r>
              <a:rPr lang="en-GB" sz="2000" dirty="0"/>
              <a:t>Method 2 Separate-variance t-test for the difference between two means - unequal population variances (1/2)</a:t>
            </a:r>
          </a:p>
        </p:txBody>
      </p:sp>
      <p:sp>
        <p:nvSpPr>
          <p:cNvPr id="3" name="Slide Number Placeholder 2">
            <a:extLst>
              <a:ext uri="{FF2B5EF4-FFF2-40B4-BE49-F238E27FC236}">
                <a16:creationId xmlns:a16="http://schemas.microsoft.com/office/drawing/2014/main" id="{8BC4A4B1-0CA6-4204-8196-CBD61676B838}"/>
              </a:ext>
            </a:extLst>
          </p:cNvPr>
          <p:cNvSpPr>
            <a:spLocks noGrp="1"/>
          </p:cNvSpPr>
          <p:nvPr>
            <p:ph type="sldNum" sz="quarter" idx="10"/>
          </p:nvPr>
        </p:nvSpPr>
        <p:spPr/>
        <p:txBody>
          <a:bodyPr/>
          <a:lstStyle/>
          <a:p>
            <a:pPr>
              <a:defRPr/>
            </a:pPr>
            <a:fld id="{F3F8053F-1846-4FFB-921F-F758CBE22FCD}" type="slidenum">
              <a:rPr lang="en-GB" smtClean="0"/>
              <a:pPr>
                <a:defRPr/>
              </a:pPr>
              <a:t>15</a:t>
            </a:fld>
            <a:endParaRPr lang="en-GB" dirty="0"/>
          </a:p>
        </p:txBody>
      </p:sp>
      <p:sp>
        <p:nvSpPr>
          <p:cNvPr id="4" name="Footer Placeholder 3">
            <a:extLst>
              <a:ext uri="{FF2B5EF4-FFF2-40B4-BE49-F238E27FC236}">
                <a16:creationId xmlns:a16="http://schemas.microsoft.com/office/drawing/2014/main" id="{47BDD12F-350E-43BB-A8B0-87F1BA13D512}"/>
              </a:ext>
            </a:extLst>
          </p:cNvPr>
          <p:cNvSpPr>
            <a:spLocks noGrp="1"/>
          </p:cNvSpPr>
          <p:nvPr>
            <p:ph type="ftr" sz="quarter" idx="11"/>
          </p:nvPr>
        </p:nvSpPr>
        <p:spPr/>
        <p:txBody>
          <a:bodyPr/>
          <a:lstStyle/>
          <a:p>
            <a:pPr>
              <a:defRPr/>
            </a:pPr>
            <a:r>
              <a:rPr lang="en-GB"/>
              <a:t>Glyn Davis &amp; Branko Pecar</a:t>
            </a:r>
            <a:endParaRPr lang="en-GB" b="0"/>
          </a:p>
        </p:txBody>
      </p:sp>
      <p:sp>
        <p:nvSpPr>
          <p:cNvPr id="6" name="Rectangle 5">
            <a:extLst>
              <a:ext uri="{FF2B5EF4-FFF2-40B4-BE49-F238E27FC236}">
                <a16:creationId xmlns:a16="http://schemas.microsoft.com/office/drawing/2014/main" id="{163BAC4B-C724-4344-98C7-C7B6A3ED2D8C}"/>
              </a:ext>
            </a:extLst>
          </p:cNvPr>
          <p:cNvSpPr/>
          <p:nvPr/>
        </p:nvSpPr>
        <p:spPr>
          <a:xfrm>
            <a:off x="500034" y="1196752"/>
            <a:ext cx="8176422" cy="1754326"/>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assumption of equal variances is critical if the sample sizes are markedly different. Welch developed an approximation method for comparing the means of two independent normal populations when their variances are not necessarily equal. Because Welch’s modified t-test is not derived under the assumption of equal variances, it allows users to compare the means of two populations without first having to test for equal variances.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4C73BFF0-ECB3-40DD-883D-6AEE168B0F22}"/>
              </a:ext>
            </a:extLst>
          </p:cNvPr>
          <p:cNvSpPr/>
          <p:nvPr/>
        </p:nvSpPr>
        <p:spPr>
          <a:xfrm>
            <a:off x="501702" y="3195344"/>
            <a:ext cx="4182947" cy="2308324"/>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With equations (6.17) – (6.19), we assumed that the variances were equal for the two samples and conducted a two-sample pooled t test. If the variances are unequal, we should not use these equations but use the </a:t>
            </a:r>
            <a:r>
              <a:rPr lang="en-GB" b="1" dirty="0">
                <a:latin typeface="Calibri" panose="020F0502020204030204" pitchFamily="34" charset="0"/>
                <a:ea typeface="Times New Roman" panose="02020603050405020304" pitchFamily="18" charset="0"/>
                <a:cs typeface="Times New Roman" panose="02020603050405020304" pitchFamily="18" charset="0"/>
              </a:rPr>
              <a:t>Welch’s unequal variances t-test</a:t>
            </a:r>
            <a:r>
              <a:rPr lang="en-GB" dirty="0">
                <a:latin typeface="Calibri" panose="020F0502020204030204" pitchFamily="34" charset="0"/>
                <a:ea typeface="Times New Roman" panose="02020603050405020304" pitchFamily="18" charset="0"/>
                <a:cs typeface="Times New Roman" panose="02020603050405020304" pitchFamily="18" charset="0"/>
              </a:rPr>
              <a:t> statistic defined by equations (6.20) – (6.21):</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726E839A-2DEA-40EC-9023-1CDFD7B95B85}"/>
              </a:ext>
            </a:extLst>
          </p:cNvPr>
          <p:cNvPicPr>
            <a:picLocks noChangeAspect="1"/>
          </p:cNvPicPr>
          <p:nvPr/>
        </p:nvPicPr>
        <p:blipFill>
          <a:blip r:embed="rId2"/>
          <a:stretch>
            <a:fillRect/>
          </a:stretch>
        </p:blipFill>
        <p:spPr>
          <a:xfrm>
            <a:off x="5364088" y="3771181"/>
            <a:ext cx="2828571" cy="1476190"/>
          </a:xfrm>
          <a:prstGeom prst="rect">
            <a:avLst/>
          </a:prstGeom>
        </p:spPr>
      </p:pic>
    </p:spTree>
    <p:extLst>
      <p:ext uri="{BB962C8B-B14F-4D97-AF65-F5344CB8AC3E}">
        <p14:creationId xmlns:p14="http://schemas.microsoft.com/office/powerpoint/2010/main" val="2837468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8BEA45-61FF-4B01-BE6F-18EF0DA65F9D}"/>
              </a:ext>
            </a:extLst>
          </p:cNvPr>
          <p:cNvSpPr>
            <a:spLocks noGrp="1"/>
          </p:cNvSpPr>
          <p:nvPr>
            <p:ph type="sldNum" sz="quarter" idx="10"/>
          </p:nvPr>
        </p:nvSpPr>
        <p:spPr/>
        <p:txBody>
          <a:bodyPr/>
          <a:lstStyle/>
          <a:p>
            <a:pPr>
              <a:defRPr/>
            </a:pPr>
            <a:fld id="{F3F8053F-1846-4FFB-921F-F758CBE22FCD}" type="slidenum">
              <a:rPr lang="en-GB" smtClean="0"/>
              <a:pPr>
                <a:defRPr/>
              </a:pPr>
              <a:t>16</a:t>
            </a:fld>
            <a:endParaRPr lang="en-GB" dirty="0"/>
          </a:p>
        </p:txBody>
      </p:sp>
      <p:sp>
        <p:nvSpPr>
          <p:cNvPr id="4" name="Footer Placeholder 3">
            <a:extLst>
              <a:ext uri="{FF2B5EF4-FFF2-40B4-BE49-F238E27FC236}">
                <a16:creationId xmlns:a16="http://schemas.microsoft.com/office/drawing/2014/main" id="{F91EAB6F-A7DD-4B50-9DB7-E65682EAACC5}"/>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6F027B36-2256-4E55-97FA-98A6992B2AF5}"/>
              </a:ext>
            </a:extLst>
          </p:cNvPr>
          <p:cNvSpPr/>
          <p:nvPr/>
        </p:nvSpPr>
        <p:spPr>
          <a:xfrm>
            <a:off x="495362" y="1268760"/>
            <a:ext cx="5588806" cy="2031325"/>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Here, s</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A</a:t>
            </a:r>
            <a:r>
              <a:rPr lang="en-GB" baseline="30000"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 and s</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B</a:t>
            </a:r>
            <a:r>
              <a:rPr lang="en-GB" baseline="30000"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 are the unbiased estimators of the two samples. Unlike in Student's t-test, the denominator is not based on a pooled variance estimate. For use in significance testing, the distribution of the test statistic is approximated as an ordinary Student’s t distribution with the degrees of freedom calculated using the </a:t>
            </a:r>
            <a:r>
              <a:rPr lang="en-GB" b="1" dirty="0">
                <a:latin typeface="Calibri" panose="020F0502020204030204" pitchFamily="34" charset="0"/>
                <a:ea typeface="Times New Roman" panose="02020603050405020304" pitchFamily="18" charset="0"/>
                <a:cs typeface="Times New Roman" panose="02020603050405020304" pitchFamily="18" charset="0"/>
              </a:rPr>
              <a:t>Welch–Satterthwaite equation</a:t>
            </a:r>
            <a:r>
              <a:rPr lang="en-GB" dirty="0">
                <a:latin typeface="Calibri" panose="020F0502020204030204" pitchFamily="34" charset="0"/>
                <a:ea typeface="Times New Roman" panose="02020603050405020304" pitchFamily="18" charset="0"/>
                <a:cs typeface="Times New Roman" panose="02020603050405020304" pitchFamily="18" charset="0"/>
              </a:rPr>
              <a: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96C4EE9E-A82E-4801-8F9E-370E4F5ADA7C}"/>
              </a:ext>
            </a:extLst>
          </p:cNvPr>
          <p:cNvPicPr>
            <a:picLocks noChangeAspect="1"/>
          </p:cNvPicPr>
          <p:nvPr/>
        </p:nvPicPr>
        <p:blipFill>
          <a:blip r:embed="rId2"/>
          <a:stretch>
            <a:fillRect/>
          </a:stretch>
        </p:blipFill>
        <p:spPr>
          <a:xfrm>
            <a:off x="5953470" y="1381397"/>
            <a:ext cx="2761905" cy="2009524"/>
          </a:xfrm>
          <a:prstGeom prst="rect">
            <a:avLst/>
          </a:prstGeom>
        </p:spPr>
      </p:pic>
      <p:sp>
        <p:nvSpPr>
          <p:cNvPr id="7" name="Rectangle 6">
            <a:extLst>
              <a:ext uri="{FF2B5EF4-FFF2-40B4-BE49-F238E27FC236}">
                <a16:creationId xmlns:a16="http://schemas.microsoft.com/office/drawing/2014/main" id="{99669C3B-3DB5-42B6-B32B-97619481A7E7}"/>
              </a:ext>
            </a:extLst>
          </p:cNvPr>
          <p:cNvSpPr/>
          <p:nvPr/>
        </p:nvSpPr>
        <p:spPr>
          <a:xfrm>
            <a:off x="611560" y="3931704"/>
            <a:ext cx="4572000" cy="369332"/>
          </a:xfrm>
          <a:prstGeom prst="rect">
            <a:avLst/>
          </a:prstGeom>
          <a:solidFill>
            <a:schemeClr val="accent3">
              <a:lumMod val="20000"/>
              <a:lumOff val="80000"/>
            </a:schemeClr>
          </a:solidFill>
        </p:spPr>
        <p:txBody>
          <a:bodyPr>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Assumptions for the unequal-variance t test: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AE11C3B-813E-4856-9602-1BE6B17640CE}"/>
              </a:ext>
            </a:extLst>
          </p:cNvPr>
          <p:cNvSpPr txBox="1"/>
          <p:nvPr/>
        </p:nvSpPr>
        <p:spPr>
          <a:xfrm>
            <a:off x="832522" y="4542292"/>
            <a:ext cx="7848872" cy="923330"/>
          </a:xfrm>
          <a:prstGeom prst="rect">
            <a:avLst/>
          </a:prstGeom>
          <a:noFill/>
        </p:spPr>
        <p:txBody>
          <a:bodyPr wrap="square" rtlCol="0">
            <a:spAutoFit/>
          </a:bodyPr>
          <a:lstStyle/>
          <a:p>
            <a:pPr marL="342900" lvl="0" indent="-342900" hangingPunct="0">
              <a:buFont typeface="+mj-lt"/>
              <a:buAutoNum type="arabicPeriod"/>
            </a:pPr>
            <a:r>
              <a:rPr lang="en-US" dirty="0"/>
              <a:t>Both samples are simple random samples.</a:t>
            </a:r>
            <a:endParaRPr lang="en-GB" dirty="0"/>
          </a:p>
          <a:p>
            <a:pPr marL="342900" lvl="0" indent="-342900" hangingPunct="0">
              <a:buFont typeface="+mj-lt"/>
              <a:buAutoNum type="arabicPeriod"/>
            </a:pPr>
            <a:r>
              <a:rPr lang="en-US" dirty="0"/>
              <a:t>The two samples must be independent.</a:t>
            </a:r>
          </a:p>
          <a:p>
            <a:pPr marL="342900" lvl="0" indent="-342900" hangingPunct="0">
              <a:buFont typeface="+mj-lt"/>
              <a:buAutoNum type="arabicPeriod"/>
            </a:pPr>
            <a:r>
              <a:rPr lang="en-GB" dirty="0"/>
              <a:t>The sampling distribution of                     is normally distributed. </a:t>
            </a:r>
          </a:p>
        </p:txBody>
      </p:sp>
      <p:pic>
        <p:nvPicPr>
          <p:cNvPr id="10" name="Picture 9">
            <a:extLst>
              <a:ext uri="{FF2B5EF4-FFF2-40B4-BE49-F238E27FC236}">
                <a16:creationId xmlns:a16="http://schemas.microsoft.com/office/drawing/2014/main" id="{2D7BB4EE-864A-4311-A644-2B5A9D1B2287}"/>
              </a:ext>
            </a:extLst>
          </p:cNvPr>
          <p:cNvPicPr>
            <a:picLocks noChangeAspect="1"/>
          </p:cNvPicPr>
          <p:nvPr/>
        </p:nvPicPr>
        <p:blipFill>
          <a:blip r:embed="rId3"/>
          <a:stretch>
            <a:fillRect/>
          </a:stretch>
        </p:blipFill>
        <p:spPr>
          <a:xfrm>
            <a:off x="4278798" y="5140333"/>
            <a:ext cx="904762" cy="419048"/>
          </a:xfrm>
          <a:prstGeom prst="rect">
            <a:avLst/>
          </a:prstGeom>
        </p:spPr>
      </p:pic>
      <p:sp>
        <p:nvSpPr>
          <p:cNvPr id="11" name="Title 1">
            <a:extLst>
              <a:ext uri="{FF2B5EF4-FFF2-40B4-BE49-F238E27FC236}">
                <a16:creationId xmlns:a16="http://schemas.microsoft.com/office/drawing/2014/main" id="{A4ED2B9A-B731-47B1-A040-B0A880B49EFF}"/>
              </a:ext>
            </a:extLst>
          </p:cNvPr>
          <p:cNvSpPr>
            <a:spLocks noGrp="1"/>
          </p:cNvSpPr>
          <p:nvPr>
            <p:ph type="ctrTitle"/>
          </p:nvPr>
        </p:nvSpPr>
        <p:spPr>
          <a:xfrm>
            <a:off x="500034" y="285728"/>
            <a:ext cx="8176422" cy="714380"/>
          </a:xfrm>
          <a:solidFill>
            <a:schemeClr val="accent6">
              <a:lumMod val="20000"/>
              <a:lumOff val="80000"/>
            </a:schemeClr>
          </a:solidFill>
        </p:spPr>
        <p:txBody>
          <a:bodyPr/>
          <a:lstStyle/>
          <a:p>
            <a:r>
              <a:rPr lang="en-GB" sz="2000" dirty="0"/>
              <a:t>Method 2 Separate-variance t-test for the difference between two means - unequal population variances (2/2)</a:t>
            </a:r>
          </a:p>
        </p:txBody>
      </p:sp>
    </p:spTree>
    <p:extLst>
      <p:ext uri="{BB962C8B-B14F-4D97-AF65-F5344CB8AC3E}">
        <p14:creationId xmlns:p14="http://schemas.microsoft.com/office/powerpoint/2010/main" val="64086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F9D03-DE74-42FC-8DB0-95C0355A8D66}"/>
              </a:ext>
            </a:extLst>
          </p:cNvPr>
          <p:cNvSpPr>
            <a:spLocks noGrp="1"/>
          </p:cNvSpPr>
          <p:nvPr>
            <p:ph type="ctrTitle"/>
          </p:nvPr>
        </p:nvSpPr>
        <p:spPr>
          <a:xfrm>
            <a:off x="500034" y="285728"/>
            <a:ext cx="8189118" cy="714380"/>
          </a:xfrm>
        </p:spPr>
        <p:txBody>
          <a:bodyPr/>
          <a:lstStyle/>
          <a:p>
            <a:r>
              <a:rPr lang="en-GB" dirty="0"/>
              <a:t>Two independent t-test</a:t>
            </a:r>
          </a:p>
        </p:txBody>
      </p:sp>
      <p:sp>
        <p:nvSpPr>
          <p:cNvPr id="3" name="Slide Number Placeholder 2">
            <a:extLst>
              <a:ext uri="{FF2B5EF4-FFF2-40B4-BE49-F238E27FC236}">
                <a16:creationId xmlns:a16="http://schemas.microsoft.com/office/drawing/2014/main" id="{8C013E64-2869-45EE-A563-F7C1E8C6A064}"/>
              </a:ext>
            </a:extLst>
          </p:cNvPr>
          <p:cNvSpPr>
            <a:spLocks noGrp="1"/>
          </p:cNvSpPr>
          <p:nvPr>
            <p:ph type="sldNum" sz="quarter" idx="10"/>
          </p:nvPr>
        </p:nvSpPr>
        <p:spPr/>
        <p:txBody>
          <a:bodyPr/>
          <a:lstStyle/>
          <a:p>
            <a:pPr>
              <a:defRPr/>
            </a:pPr>
            <a:fld id="{F3F8053F-1846-4FFB-921F-F758CBE22FCD}" type="slidenum">
              <a:rPr lang="en-GB" smtClean="0"/>
              <a:pPr>
                <a:defRPr/>
              </a:pPr>
              <a:t>17</a:t>
            </a:fld>
            <a:endParaRPr lang="en-GB" dirty="0"/>
          </a:p>
        </p:txBody>
      </p:sp>
      <p:sp>
        <p:nvSpPr>
          <p:cNvPr id="4" name="Footer Placeholder 3">
            <a:extLst>
              <a:ext uri="{FF2B5EF4-FFF2-40B4-BE49-F238E27FC236}">
                <a16:creationId xmlns:a16="http://schemas.microsoft.com/office/drawing/2014/main" id="{06A6BBDE-6F7B-42A0-8F6A-24BCB5E107E3}"/>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4E460B4-65C7-4534-93AA-E6B57678B385}"/>
              </a:ext>
            </a:extLst>
          </p:cNvPr>
          <p:cNvSpPr/>
          <p:nvPr/>
        </p:nvSpPr>
        <p:spPr>
          <a:xfrm>
            <a:off x="528634" y="1603778"/>
            <a:ext cx="8219830" cy="1754326"/>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Organic beans are packed in bags and sold by two local shops. The local authority has received complaints from customers that the number of beans within the bags sold by the two shops are significantly different. To test this statistically two small random samples were collected from both shops. </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Conduct a two-sample t test for the population mean to test this hypothesis with a 5% significance level (assume sampling distributions are normally distributed)</a:t>
            </a:r>
            <a:r>
              <a:rPr lang="en-GB" dirty="0">
                <a:latin typeface="Calibri" panose="020F0502020204030204" pitchFamily="34" charset="0"/>
                <a:ea typeface="Times New Roman" panose="02020603050405020304" pitchFamily="18" charset="0"/>
                <a:cs typeface="Times New Roman" panose="02020603050405020304" pitchFamily="18" charset="0"/>
              </a:rPr>
              <a:t>.</a:t>
            </a:r>
            <a:endParaRPr lang="en-GB" dirty="0"/>
          </a:p>
        </p:txBody>
      </p:sp>
      <p:graphicFrame>
        <p:nvGraphicFramePr>
          <p:cNvPr id="6" name="Table 5">
            <a:extLst>
              <a:ext uri="{FF2B5EF4-FFF2-40B4-BE49-F238E27FC236}">
                <a16:creationId xmlns:a16="http://schemas.microsoft.com/office/drawing/2014/main" id="{9179E35F-464E-496A-8241-6CD9A8688621}"/>
              </a:ext>
            </a:extLst>
          </p:cNvPr>
          <p:cNvGraphicFramePr>
            <a:graphicFrameLocks noGrp="1"/>
          </p:cNvGraphicFramePr>
          <p:nvPr>
            <p:extLst>
              <p:ext uri="{D42A27DB-BD31-4B8C-83A1-F6EECF244321}">
                <p14:modId xmlns:p14="http://schemas.microsoft.com/office/powerpoint/2010/main" val="3484509056"/>
              </p:ext>
            </p:extLst>
          </p:nvPr>
        </p:nvGraphicFramePr>
        <p:xfrm>
          <a:off x="2267744" y="3431518"/>
          <a:ext cx="5390886" cy="2044416"/>
        </p:xfrm>
        <a:graphic>
          <a:graphicData uri="http://schemas.openxmlformats.org/drawingml/2006/table">
            <a:tbl>
              <a:tblPr firstRow="1" firstCol="1" bandRow="1">
                <a:tableStyleId>{5C22544A-7EE6-4342-B048-85BDC9FD1C3A}</a:tableStyleId>
              </a:tblPr>
              <a:tblGrid>
                <a:gridCol w="775901">
                  <a:extLst>
                    <a:ext uri="{9D8B030D-6E8A-4147-A177-3AD203B41FA5}">
                      <a16:colId xmlns:a16="http://schemas.microsoft.com/office/drawing/2014/main" val="2410255774"/>
                    </a:ext>
                  </a:extLst>
                </a:gridCol>
                <a:gridCol w="776623">
                  <a:extLst>
                    <a:ext uri="{9D8B030D-6E8A-4147-A177-3AD203B41FA5}">
                      <a16:colId xmlns:a16="http://schemas.microsoft.com/office/drawing/2014/main" val="1405390147"/>
                    </a:ext>
                  </a:extLst>
                </a:gridCol>
                <a:gridCol w="776623">
                  <a:extLst>
                    <a:ext uri="{9D8B030D-6E8A-4147-A177-3AD203B41FA5}">
                      <a16:colId xmlns:a16="http://schemas.microsoft.com/office/drawing/2014/main" val="2913047247"/>
                    </a:ext>
                  </a:extLst>
                </a:gridCol>
                <a:gridCol w="777344">
                  <a:extLst>
                    <a:ext uri="{9D8B030D-6E8A-4147-A177-3AD203B41FA5}">
                      <a16:colId xmlns:a16="http://schemas.microsoft.com/office/drawing/2014/main" val="1010128134"/>
                    </a:ext>
                  </a:extLst>
                </a:gridCol>
                <a:gridCol w="761465">
                  <a:extLst>
                    <a:ext uri="{9D8B030D-6E8A-4147-A177-3AD203B41FA5}">
                      <a16:colId xmlns:a16="http://schemas.microsoft.com/office/drawing/2014/main" val="2077998702"/>
                    </a:ext>
                  </a:extLst>
                </a:gridCol>
                <a:gridCol w="761465">
                  <a:extLst>
                    <a:ext uri="{9D8B030D-6E8A-4147-A177-3AD203B41FA5}">
                      <a16:colId xmlns:a16="http://schemas.microsoft.com/office/drawing/2014/main" val="855353545"/>
                    </a:ext>
                  </a:extLst>
                </a:gridCol>
                <a:gridCol w="761465">
                  <a:extLst>
                    <a:ext uri="{9D8B030D-6E8A-4147-A177-3AD203B41FA5}">
                      <a16:colId xmlns:a16="http://schemas.microsoft.com/office/drawing/2014/main" val="3002286494"/>
                    </a:ext>
                  </a:extLst>
                </a:gridCol>
              </a:tblGrid>
              <a:tr h="255552">
                <a:tc>
                  <a:txBody>
                    <a:bodyPr/>
                    <a:lstStyle/>
                    <a:p>
                      <a:pPr marL="0" marR="0" algn="ctr" hangingPunct="0">
                        <a:spcBef>
                          <a:spcPts val="0"/>
                        </a:spcBef>
                        <a:spcAft>
                          <a:spcPts val="0"/>
                        </a:spcAft>
                      </a:pPr>
                      <a:r>
                        <a:rPr lang="en-GB" sz="1400">
                          <a:effectLst/>
                        </a:rPr>
                        <a:t>Shop A</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Shop A</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Shop A</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Shop B</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Shop B</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Shop B</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Shop B</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3746516"/>
                  </a:ext>
                </a:extLst>
              </a:tr>
              <a:tr h="255552">
                <a:tc>
                  <a:txBody>
                    <a:bodyPr/>
                    <a:lstStyle/>
                    <a:p>
                      <a:pPr marL="0" marR="0" algn="ctr" hangingPunct="0">
                        <a:spcBef>
                          <a:spcPts val="0"/>
                        </a:spcBef>
                        <a:spcAft>
                          <a:spcPts val="0"/>
                        </a:spcAft>
                      </a:pPr>
                      <a:r>
                        <a:rPr lang="en-GB" sz="1400">
                          <a:effectLst/>
                        </a:rPr>
                        <a:t>427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569</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588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432</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434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420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420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1914326"/>
                  </a:ext>
                </a:extLst>
              </a:tr>
              <a:tr h="255552">
                <a:tc>
                  <a:txBody>
                    <a:bodyPr/>
                    <a:lstStyle/>
                    <a:p>
                      <a:pPr marL="0" marR="0" algn="ctr" hangingPunct="0">
                        <a:spcBef>
                          <a:spcPts val="0"/>
                        </a:spcBef>
                        <a:spcAft>
                          <a:spcPts val="0"/>
                        </a:spcAft>
                      </a:pPr>
                      <a:r>
                        <a:rPr lang="en-GB" sz="1400">
                          <a:effectLst/>
                        </a:rPr>
                        <a:t>488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517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468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550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560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580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423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5612033"/>
                  </a:ext>
                </a:extLst>
              </a:tr>
              <a:tr h="255552">
                <a:tc>
                  <a:txBody>
                    <a:bodyPr/>
                    <a:lstStyle/>
                    <a:p>
                      <a:pPr marL="0" marR="0" algn="ctr" hangingPunct="0">
                        <a:spcBef>
                          <a:spcPts val="0"/>
                        </a:spcBef>
                        <a:spcAft>
                          <a:spcPts val="0"/>
                        </a:spcAft>
                      </a:pPr>
                      <a:r>
                        <a:rPr lang="en-GB" sz="1400">
                          <a:effectLst/>
                        </a:rPr>
                        <a:t>534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445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520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590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580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432</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420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33472638"/>
                  </a:ext>
                </a:extLst>
              </a:tr>
              <a:tr h="255552">
                <a:tc>
                  <a:txBody>
                    <a:bodyPr/>
                    <a:lstStyle/>
                    <a:p>
                      <a:pPr marL="0" marR="0" algn="ctr" hangingPunct="0">
                        <a:spcBef>
                          <a:spcPts val="0"/>
                        </a:spcBef>
                        <a:spcAft>
                          <a:spcPts val="0"/>
                        </a:spcAft>
                      </a:pPr>
                      <a:r>
                        <a:rPr lang="en-GB" sz="1400">
                          <a:effectLst/>
                        </a:rPr>
                        <a:t>510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540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550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434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440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589</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415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8219376"/>
                  </a:ext>
                </a:extLst>
              </a:tr>
              <a:tr h="255552">
                <a:tc>
                  <a:txBody>
                    <a:bodyPr/>
                    <a:lstStyle/>
                    <a:p>
                      <a:pPr marL="0" marR="0" algn="ctr" hangingPunct="0">
                        <a:spcBef>
                          <a:spcPts val="0"/>
                        </a:spcBef>
                        <a:spcAft>
                          <a:spcPts val="0"/>
                        </a:spcAft>
                      </a:pPr>
                      <a:r>
                        <a:rPr lang="en-GB" sz="1400">
                          <a:effectLst/>
                        </a:rPr>
                        <a:t>445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523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468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458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424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07168112"/>
                  </a:ext>
                </a:extLst>
              </a:tr>
              <a:tr h="255552">
                <a:tc>
                  <a:txBody>
                    <a:bodyPr/>
                    <a:lstStyle/>
                    <a:p>
                      <a:pPr marL="0" marR="0" algn="ctr" hangingPunct="0">
                        <a:spcBef>
                          <a:spcPts val="0"/>
                        </a:spcBef>
                        <a:spcAft>
                          <a:spcPts val="0"/>
                        </a:spcAft>
                      </a:pPr>
                      <a:r>
                        <a:rPr lang="en-GB" sz="1400">
                          <a:effectLst/>
                        </a:rPr>
                        <a:t>550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500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423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465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580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76868274"/>
                  </a:ext>
                </a:extLst>
              </a:tr>
              <a:tr h="255552">
                <a:tc>
                  <a:txBody>
                    <a:bodyPr/>
                    <a:lstStyle/>
                    <a:p>
                      <a:pPr marL="0" marR="0" algn="ctr" hangingPunct="0">
                        <a:spcBef>
                          <a:spcPts val="0"/>
                        </a:spcBef>
                        <a:spcAft>
                          <a:spcPts val="0"/>
                        </a:spcAft>
                      </a:pPr>
                      <a:r>
                        <a:rPr lang="en-GB" sz="1400" dirty="0">
                          <a:effectLst/>
                        </a:rPr>
                        <a:t>540</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528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424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420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454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dirty="0">
                          <a:effectLst/>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37836407"/>
                  </a:ext>
                </a:extLst>
              </a:tr>
            </a:tbl>
          </a:graphicData>
        </a:graphic>
      </p:graphicFrame>
      <p:sp>
        <p:nvSpPr>
          <p:cNvPr id="7" name="Rectangle 6">
            <a:extLst>
              <a:ext uri="{FF2B5EF4-FFF2-40B4-BE49-F238E27FC236}">
                <a16:creationId xmlns:a16="http://schemas.microsoft.com/office/drawing/2014/main" id="{6C873C7B-88CD-4B27-A362-F8A98AA4D0E7}"/>
              </a:ext>
            </a:extLst>
          </p:cNvPr>
          <p:cNvSpPr/>
          <p:nvPr/>
        </p:nvSpPr>
        <p:spPr>
          <a:xfrm>
            <a:off x="894133" y="5589240"/>
            <a:ext cx="7488832" cy="369332"/>
          </a:xfrm>
          <a:prstGeom prst="rect">
            <a:avLst/>
          </a:prstGeom>
          <a:solidFill>
            <a:schemeClr val="accent3">
              <a:lumMod val="20000"/>
              <a:lumOff val="80000"/>
            </a:schemeClr>
          </a:solidFill>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 this case, we are not told if the population variances are equal or unequal.</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3FCD2A4D-031C-44B6-96F0-D412FB048895}"/>
              </a:ext>
            </a:extLst>
          </p:cNvPr>
          <p:cNvSpPr/>
          <p:nvPr/>
        </p:nvSpPr>
        <p:spPr>
          <a:xfrm>
            <a:off x="528634" y="1234446"/>
            <a:ext cx="1467068" cy="369332"/>
          </a:xfrm>
          <a:prstGeom prst="rect">
            <a:avLst/>
          </a:prstGeom>
        </p:spPr>
        <p:txBody>
          <a:bodyPr wrap="none">
            <a:spAutoFit/>
          </a:bodyPr>
          <a:lstStyle/>
          <a:p>
            <a:r>
              <a:rPr lang="en-GB" dirty="0">
                <a:solidFill>
                  <a:srgbClr val="FF0000"/>
                </a:solidFill>
              </a:rPr>
              <a:t>Example 6.6</a:t>
            </a:r>
          </a:p>
        </p:txBody>
      </p:sp>
    </p:spTree>
    <p:extLst>
      <p:ext uri="{BB962C8B-B14F-4D97-AF65-F5344CB8AC3E}">
        <p14:creationId xmlns:p14="http://schemas.microsoft.com/office/powerpoint/2010/main" val="1210158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0C062-965B-4F04-8391-5A833E28F91E}"/>
              </a:ext>
            </a:extLst>
          </p:cNvPr>
          <p:cNvSpPr>
            <a:spLocks noGrp="1"/>
          </p:cNvSpPr>
          <p:nvPr>
            <p:ph type="ctrTitle"/>
          </p:nvPr>
        </p:nvSpPr>
        <p:spPr>
          <a:xfrm>
            <a:off x="500034" y="285728"/>
            <a:ext cx="8248430" cy="714380"/>
          </a:xfrm>
        </p:spPr>
        <p:txBody>
          <a:bodyPr/>
          <a:lstStyle/>
          <a:p>
            <a:r>
              <a:rPr lang="en-GB" dirty="0"/>
              <a:t>Example 6.6 solution (1/6)</a:t>
            </a:r>
          </a:p>
        </p:txBody>
      </p:sp>
      <p:sp>
        <p:nvSpPr>
          <p:cNvPr id="3" name="Slide Number Placeholder 2">
            <a:extLst>
              <a:ext uri="{FF2B5EF4-FFF2-40B4-BE49-F238E27FC236}">
                <a16:creationId xmlns:a16="http://schemas.microsoft.com/office/drawing/2014/main" id="{AA1F61AD-F0C2-41C6-8791-91902499299D}"/>
              </a:ext>
            </a:extLst>
          </p:cNvPr>
          <p:cNvSpPr>
            <a:spLocks noGrp="1"/>
          </p:cNvSpPr>
          <p:nvPr>
            <p:ph type="sldNum" sz="quarter" idx="10"/>
          </p:nvPr>
        </p:nvSpPr>
        <p:spPr/>
        <p:txBody>
          <a:bodyPr/>
          <a:lstStyle/>
          <a:p>
            <a:pPr>
              <a:defRPr/>
            </a:pPr>
            <a:fld id="{F3F8053F-1846-4FFB-921F-F758CBE22FCD}" type="slidenum">
              <a:rPr lang="en-GB" smtClean="0"/>
              <a:pPr>
                <a:defRPr/>
              </a:pPr>
              <a:t>18</a:t>
            </a:fld>
            <a:endParaRPr lang="en-GB" dirty="0"/>
          </a:p>
        </p:txBody>
      </p:sp>
      <p:sp>
        <p:nvSpPr>
          <p:cNvPr id="4" name="Footer Placeholder 3">
            <a:extLst>
              <a:ext uri="{FF2B5EF4-FFF2-40B4-BE49-F238E27FC236}">
                <a16:creationId xmlns:a16="http://schemas.microsoft.com/office/drawing/2014/main" id="{E99CAF26-0C97-4095-856C-9ACA5FE955B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35033C92-F5E2-4085-9945-584B29391871}"/>
              </a:ext>
            </a:extLst>
          </p:cNvPr>
          <p:cNvSpPr/>
          <p:nvPr/>
        </p:nvSpPr>
        <p:spPr>
          <a:xfrm>
            <a:off x="519276" y="1271128"/>
            <a:ext cx="2533322"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1 - State hypothesis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92581F85-979E-48C0-A61E-F8A000719449}"/>
              </a:ext>
            </a:extLst>
          </p:cNvPr>
          <p:cNvSpPr/>
          <p:nvPr/>
        </p:nvSpPr>
        <p:spPr>
          <a:xfrm>
            <a:off x="500034" y="1673753"/>
            <a:ext cx="3456384" cy="1477328"/>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Null hypothesis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0</a:t>
            </a:r>
            <a:r>
              <a:rPr lang="en-GB" dirty="0">
                <a:latin typeface="Calibri" panose="020F0502020204030204" pitchFamily="34" charset="0"/>
                <a:ea typeface="Times New Roman" panose="02020603050405020304" pitchFamily="18" charset="0"/>
                <a:cs typeface="Times New Roman" panose="02020603050405020304" pitchFamily="18" charset="0"/>
              </a:rPr>
              <a:t>: </a:t>
            </a:r>
            <a:r>
              <a:rPr lang="en-GB" dirty="0">
                <a:latin typeface="Symbol" panose="05050102010706020507" pitchFamily="18" charset="2"/>
                <a:ea typeface="Times New Roman" panose="02020603050405020304" pitchFamily="18" charset="0"/>
                <a:cs typeface="Times New Roman" panose="02020603050405020304" pitchFamily="18" charset="0"/>
              </a:rPr>
              <a:t>m</a:t>
            </a:r>
            <a:r>
              <a:rPr lang="en-GB" baseline="-25000" dirty="0">
                <a:latin typeface="Symbol" panose="05050102010706020507" pitchFamily="18" charset="2"/>
                <a:ea typeface="Times New Roman" panose="02020603050405020304" pitchFamily="18" charset="0"/>
                <a:cs typeface="Times New Roman" panose="02020603050405020304" pitchFamily="18" charset="0"/>
              </a:rPr>
              <a:t>A</a:t>
            </a:r>
            <a:r>
              <a:rPr lang="en-GB" dirty="0">
                <a:latin typeface="Calibri" panose="020F0502020204030204" pitchFamily="34" charset="0"/>
                <a:ea typeface="Times New Roman" panose="02020603050405020304" pitchFamily="18" charset="0"/>
                <a:cs typeface="Times New Roman" panose="02020603050405020304" pitchFamily="18" charset="0"/>
              </a:rPr>
              <a:t> = </a:t>
            </a:r>
            <a:r>
              <a:rPr lang="en-GB" dirty="0" err="1">
                <a:latin typeface="Symbol" panose="05050102010706020507" pitchFamily="18" charset="2"/>
                <a:ea typeface="Times New Roman" panose="02020603050405020304" pitchFamily="18" charset="0"/>
                <a:cs typeface="Times New Roman" panose="02020603050405020304" pitchFamily="18" charset="0"/>
              </a:rPr>
              <a:t>m</a:t>
            </a:r>
            <a:r>
              <a:rPr lang="en-GB" baseline="-25000" dirty="0" err="1">
                <a:latin typeface="Symbol" panose="05050102010706020507" pitchFamily="18" charset="2"/>
                <a:ea typeface="Times New Roman" panose="02020603050405020304" pitchFamily="18" charset="0"/>
                <a:cs typeface="Times New Roman" panose="02020603050405020304" pitchFamily="18" charset="0"/>
              </a:rPr>
              <a:t>B</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Alternative Hypothesis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a:t>
            </a:r>
            <a:r>
              <a:rPr lang="en-GB" dirty="0">
                <a:latin typeface="Symbol" panose="05050102010706020507" pitchFamily="18" charset="2"/>
                <a:ea typeface="Times New Roman" panose="02020603050405020304" pitchFamily="18" charset="0"/>
                <a:cs typeface="Times New Roman" panose="02020603050405020304" pitchFamily="18" charset="0"/>
              </a:rPr>
              <a:t>m</a:t>
            </a:r>
            <a:r>
              <a:rPr lang="en-GB" baseline="-25000" dirty="0">
                <a:latin typeface="Symbol" panose="05050102010706020507" pitchFamily="18" charset="2"/>
                <a:ea typeface="Times New Roman" panose="02020603050405020304" pitchFamily="18" charset="0"/>
                <a:cs typeface="Times New Roman" panose="02020603050405020304" pitchFamily="18" charset="0"/>
              </a:rPr>
              <a:t>A</a:t>
            </a:r>
            <a:r>
              <a:rPr lang="en-GB" dirty="0">
                <a:latin typeface="Calibri" panose="020F0502020204030204" pitchFamily="34" charset="0"/>
                <a:ea typeface="Times New Roman" panose="02020603050405020304" pitchFamily="18" charset="0"/>
                <a:cs typeface="Times New Roman" panose="02020603050405020304" pitchFamily="18" charset="0"/>
              </a:rPr>
              <a:t> ≠ </a:t>
            </a:r>
            <a:r>
              <a:rPr lang="en-GB" dirty="0" err="1">
                <a:latin typeface="Symbol" panose="05050102010706020507" pitchFamily="18" charset="2"/>
                <a:ea typeface="Times New Roman" panose="02020603050405020304" pitchFamily="18" charset="0"/>
                <a:cs typeface="Times New Roman" panose="02020603050405020304" pitchFamily="18" charset="0"/>
              </a:rPr>
              <a:t>m</a:t>
            </a:r>
            <a:r>
              <a:rPr lang="en-GB" baseline="-25000" dirty="0" err="1">
                <a:latin typeface="Symbol" panose="05050102010706020507" pitchFamily="18" charset="2"/>
                <a:ea typeface="Times New Roman" panose="02020603050405020304" pitchFamily="18" charset="0"/>
                <a:cs typeface="Times New Roman" panose="02020603050405020304" pitchFamily="18" charset="0"/>
              </a:rPr>
              <a:t>B</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 sign implies a two-tail test.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3876C772-93E2-4074-ABA1-15F4175277FD}"/>
              </a:ext>
            </a:extLst>
          </p:cNvPr>
          <p:cNvSpPr/>
          <p:nvPr/>
        </p:nvSpPr>
        <p:spPr>
          <a:xfrm>
            <a:off x="519276" y="3298743"/>
            <a:ext cx="1942968"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2 - Select test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54044963-B720-4622-B002-BD9FBA5C6FA3}"/>
              </a:ext>
            </a:extLst>
          </p:cNvPr>
          <p:cNvSpPr/>
          <p:nvPr/>
        </p:nvSpPr>
        <p:spPr>
          <a:xfrm>
            <a:off x="500034" y="3815737"/>
            <a:ext cx="8354822" cy="2031325"/>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From the information provided we note:</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Number of samples - two samples.</a:t>
            </a:r>
          </a:p>
          <a:p>
            <a:pPr marL="342900" marR="0" lvl="0" indent="-342900" algn="just" hangingPunct="0">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The statistic we are testing - testing that the amount of beans in a bag sold by both shops are the same. Both population standard deviations are unknown.</a:t>
            </a:r>
          </a:p>
          <a:p>
            <a:pPr marL="342900" marR="0" lvl="0" indent="-342900" algn="just" hangingPunct="0">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Nature of population from which sample drawn - population distributions are normally distributed.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2546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DDB58-B5F5-445A-80C5-1913B841F0E4}"/>
              </a:ext>
            </a:extLst>
          </p:cNvPr>
          <p:cNvSpPr>
            <a:spLocks noGrp="1"/>
          </p:cNvSpPr>
          <p:nvPr>
            <p:ph type="ctrTitle"/>
          </p:nvPr>
        </p:nvSpPr>
        <p:spPr>
          <a:xfrm>
            <a:off x="500034" y="285728"/>
            <a:ext cx="8176422" cy="714380"/>
          </a:xfrm>
        </p:spPr>
        <p:txBody>
          <a:bodyPr/>
          <a:lstStyle/>
          <a:p>
            <a:r>
              <a:rPr lang="en-GB" dirty="0"/>
              <a:t>Example 6.6 solution (2/6)</a:t>
            </a:r>
          </a:p>
        </p:txBody>
      </p:sp>
      <p:sp>
        <p:nvSpPr>
          <p:cNvPr id="3" name="Slide Number Placeholder 2">
            <a:extLst>
              <a:ext uri="{FF2B5EF4-FFF2-40B4-BE49-F238E27FC236}">
                <a16:creationId xmlns:a16="http://schemas.microsoft.com/office/drawing/2014/main" id="{37B12FE1-4245-4503-90D7-A56E0F81D961}"/>
              </a:ext>
            </a:extLst>
          </p:cNvPr>
          <p:cNvSpPr>
            <a:spLocks noGrp="1"/>
          </p:cNvSpPr>
          <p:nvPr>
            <p:ph type="sldNum" sz="quarter" idx="10"/>
          </p:nvPr>
        </p:nvSpPr>
        <p:spPr/>
        <p:txBody>
          <a:bodyPr/>
          <a:lstStyle/>
          <a:p>
            <a:pPr>
              <a:defRPr/>
            </a:pPr>
            <a:fld id="{F3F8053F-1846-4FFB-921F-F758CBE22FCD}" type="slidenum">
              <a:rPr lang="en-GB" smtClean="0"/>
              <a:pPr>
                <a:defRPr/>
              </a:pPr>
              <a:t>19</a:t>
            </a:fld>
            <a:endParaRPr lang="en-GB" dirty="0"/>
          </a:p>
        </p:txBody>
      </p:sp>
      <p:sp>
        <p:nvSpPr>
          <p:cNvPr id="4" name="Footer Placeholder 3">
            <a:extLst>
              <a:ext uri="{FF2B5EF4-FFF2-40B4-BE49-F238E27FC236}">
                <a16:creationId xmlns:a16="http://schemas.microsoft.com/office/drawing/2014/main" id="{3431BF75-063E-442C-BE3A-E2B11906EFD6}"/>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E41A291-60E3-4874-BF24-C3A6335C40D3}"/>
              </a:ext>
            </a:extLst>
          </p:cNvPr>
          <p:cNvSpPr/>
          <p:nvPr/>
        </p:nvSpPr>
        <p:spPr>
          <a:xfrm>
            <a:off x="515801" y="1268760"/>
            <a:ext cx="4373890"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3 - Set the level of significance</a:t>
            </a:r>
            <a:r>
              <a:rPr lang="en-GB"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en-GB" dirty="0">
                <a:solidFill>
                  <a:srgbClr val="000000"/>
                </a:solidFill>
                <a:latin typeface="Symbol" panose="05050102010706020507" pitchFamily="18" charset="2"/>
                <a:ea typeface="Times New Roman" panose="02020603050405020304" pitchFamily="18" charset="0"/>
                <a:cs typeface="Times New Roman" panose="02020603050405020304" pitchFamily="18" charset="0"/>
              </a:rPr>
              <a:t>a</a:t>
            </a:r>
            <a:r>
              <a:rPr lang="en-GB"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 0.05</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FAB4E43D-7619-4C88-84EA-734A419DB589}"/>
              </a:ext>
            </a:extLst>
          </p:cNvPr>
          <p:cNvSpPr/>
          <p:nvPr/>
        </p:nvSpPr>
        <p:spPr>
          <a:xfrm>
            <a:off x="529499" y="1906744"/>
            <a:ext cx="3248646"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4 - Extract relevant statistic</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CAEAD4F2-A12D-4DC1-9FB9-E33754F2CA65}"/>
              </a:ext>
            </a:extLst>
          </p:cNvPr>
          <p:cNvSpPr/>
          <p:nvPr/>
        </p:nvSpPr>
        <p:spPr>
          <a:xfrm>
            <a:off x="1475656" y="2847824"/>
            <a:ext cx="1996765"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Summary statistics: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D0CF8032-6A72-4A43-B013-5AD382CDB21C}"/>
              </a:ext>
            </a:extLst>
          </p:cNvPr>
          <p:cNvGraphicFramePr>
            <a:graphicFrameLocks noGrp="1"/>
          </p:cNvGraphicFramePr>
          <p:nvPr>
            <p:extLst>
              <p:ext uri="{D42A27DB-BD31-4B8C-83A1-F6EECF244321}">
                <p14:modId xmlns:p14="http://schemas.microsoft.com/office/powerpoint/2010/main" val="534225113"/>
              </p:ext>
            </p:extLst>
          </p:nvPr>
        </p:nvGraphicFramePr>
        <p:xfrm>
          <a:off x="1573362" y="3598533"/>
          <a:ext cx="6029765" cy="1224933"/>
        </p:xfrm>
        <a:graphic>
          <a:graphicData uri="http://schemas.openxmlformats.org/drawingml/2006/table">
            <a:tbl>
              <a:tblPr firstRow="1" firstCol="1" bandRow="1">
                <a:tableStyleId>{5C22544A-7EE6-4342-B048-85BDC9FD1C3A}</a:tableStyleId>
              </a:tblPr>
              <a:tblGrid>
                <a:gridCol w="2317171">
                  <a:extLst>
                    <a:ext uri="{9D8B030D-6E8A-4147-A177-3AD203B41FA5}">
                      <a16:colId xmlns:a16="http://schemas.microsoft.com/office/drawing/2014/main" val="4227801831"/>
                    </a:ext>
                  </a:extLst>
                </a:gridCol>
                <a:gridCol w="1856297">
                  <a:extLst>
                    <a:ext uri="{9D8B030D-6E8A-4147-A177-3AD203B41FA5}">
                      <a16:colId xmlns:a16="http://schemas.microsoft.com/office/drawing/2014/main" val="1255195647"/>
                    </a:ext>
                  </a:extLst>
                </a:gridCol>
                <a:gridCol w="1856297">
                  <a:extLst>
                    <a:ext uri="{9D8B030D-6E8A-4147-A177-3AD203B41FA5}">
                      <a16:colId xmlns:a16="http://schemas.microsoft.com/office/drawing/2014/main" val="1515646847"/>
                    </a:ext>
                  </a:extLst>
                </a:gridCol>
              </a:tblGrid>
              <a:tr h="287089">
                <a:tc>
                  <a:txBody>
                    <a:bodyPr/>
                    <a:lstStyle/>
                    <a:p>
                      <a:pPr marL="0" marR="0" algn="l" hangingPunct="0">
                        <a:spcBef>
                          <a:spcPts val="0"/>
                        </a:spcBef>
                        <a:spcAft>
                          <a:spcPts val="0"/>
                        </a:spcAft>
                      </a:pPr>
                      <a:r>
                        <a:rPr lang="en-GB" sz="1400" dirty="0">
                          <a:effectLst/>
                        </a:rPr>
                        <a:t>Sample statistic</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Sample A</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Sample B</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04370879"/>
                  </a:ext>
                </a:extLst>
              </a:tr>
              <a:tr h="234461">
                <a:tc>
                  <a:txBody>
                    <a:bodyPr/>
                    <a:lstStyle/>
                    <a:p>
                      <a:pPr marL="0" marR="0" algn="l" hangingPunct="0">
                        <a:spcBef>
                          <a:spcPts val="0"/>
                        </a:spcBef>
                        <a:spcAft>
                          <a:spcPts val="0"/>
                        </a:spcAft>
                      </a:pPr>
                      <a:r>
                        <a:rPr lang="en-GB" sz="1400">
                          <a:effectLst/>
                        </a:rPr>
                        <a:t>Sample size</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25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10164474"/>
                  </a:ext>
                </a:extLst>
              </a:tr>
              <a:tr h="234461">
                <a:tc>
                  <a:txBody>
                    <a:bodyPr/>
                    <a:lstStyle/>
                    <a:p>
                      <a:pPr marL="0" marR="0" algn="l" hangingPunct="0">
                        <a:spcBef>
                          <a:spcPts val="0"/>
                        </a:spcBef>
                        <a:spcAft>
                          <a:spcPts val="0"/>
                        </a:spcAft>
                      </a:pPr>
                      <a:r>
                        <a:rPr lang="en-GB" sz="1400">
                          <a:effectLst/>
                        </a:rPr>
                        <a:t>Sample mean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513.44’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473.50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2651126"/>
                  </a:ext>
                </a:extLst>
              </a:tr>
              <a:tr h="468922">
                <a:tc>
                  <a:txBody>
                    <a:bodyPr/>
                    <a:lstStyle/>
                    <a:p>
                      <a:pPr marL="0" marR="0" algn="l" hangingPunct="0">
                        <a:spcBef>
                          <a:spcPts val="0"/>
                        </a:spcBef>
                        <a:spcAft>
                          <a:spcPts val="0"/>
                        </a:spcAft>
                      </a:pPr>
                      <a:r>
                        <a:rPr lang="en-GB" sz="1400">
                          <a:effectLst/>
                        </a:rPr>
                        <a:t>Sample standard deviation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44.23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dirty="0">
                          <a:effectLst/>
                        </a:rPr>
                        <a:t>66.94</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16063260"/>
                  </a:ext>
                </a:extLst>
              </a:tr>
            </a:tbl>
          </a:graphicData>
        </a:graphic>
      </p:graphicFrame>
    </p:spTree>
    <p:extLst>
      <p:ext uri="{BB962C8B-B14F-4D97-AF65-F5344CB8AC3E}">
        <p14:creationId xmlns:p14="http://schemas.microsoft.com/office/powerpoint/2010/main" val="856735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00063" y="285750"/>
            <a:ext cx="6929437" cy="714375"/>
          </a:xfrm>
        </p:spPr>
        <p:txBody>
          <a:bodyPr/>
          <a:lstStyle/>
          <a:p>
            <a:r>
              <a:rPr lang="en-GB" dirty="0">
                <a:latin typeface="Arial" charset="0"/>
                <a:cs typeface="Arial" charset="0"/>
              </a:rPr>
              <a:t>Learning Objectives</a:t>
            </a:r>
          </a:p>
        </p:txBody>
      </p:sp>
      <p:sp>
        <p:nvSpPr>
          <p:cNvPr id="3" name="Slide Number Placeholder 2"/>
          <p:cNvSpPr>
            <a:spLocks noGrp="1"/>
          </p:cNvSpPr>
          <p:nvPr>
            <p:ph type="sldNum" sz="quarter" idx="10"/>
          </p:nvPr>
        </p:nvSpPr>
        <p:spPr/>
        <p:txBody>
          <a:bodyPr/>
          <a:lstStyle/>
          <a:p>
            <a:pPr>
              <a:defRPr/>
            </a:pPr>
            <a:fld id="{3A85178C-C10F-4858-BCB5-38E22DCB7542}" type="slidenum">
              <a:rPr lang="en-GB" smtClean="0"/>
              <a:pPr>
                <a:defRPr/>
              </a:pPr>
              <a:t>2</a:t>
            </a:fld>
            <a:endParaRPr lang="en-GB" dirty="0"/>
          </a:p>
        </p:txBody>
      </p:sp>
      <p:sp>
        <p:nvSpPr>
          <p:cNvPr id="1536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6" name="TextBox 5">
            <a:extLst>
              <a:ext uri="{FF2B5EF4-FFF2-40B4-BE49-F238E27FC236}">
                <a16:creationId xmlns:a16="http://schemas.microsoft.com/office/drawing/2014/main" id="{385E82D2-375D-4FF7-885D-E36BF0CF9B9D}"/>
              </a:ext>
            </a:extLst>
          </p:cNvPr>
          <p:cNvSpPr txBox="1"/>
          <p:nvPr/>
        </p:nvSpPr>
        <p:spPr>
          <a:xfrm>
            <a:off x="500063" y="1192229"/>
            <a:ext cx="8198037" cy="2862322"/>
          </a:xfrm>
          <a:prstGeom prst="rect">
            <a:avLst/>
          </a:prstGeom>
          <a:solidFill>
            <a:schemeClr val="accent2">
              <a:lumMod val="20000"/>
              <a:lumOff val="80000"/>
            </a:schemeClr>
          </a:solidFill>
        </p:spPr>
        <p:txBody>
          <a:bodyPr wrap="square" rtlCol="0">
            <a:spAutoFit/>
          </a:bodyPr>
          <a:lstStyle/>
          <a:p>
            <a:r>
              <a:rPr lang="en-GB" dirty="0">
                <a:solidFill>
                  <a:srgbClr val="FF0000"/>
                </a:solidFill>
                <a:latin typeface="+mn-lt"/>
              </a:rPr>
              <a:t>This presentation explores the use of Excel and SPSS to describe how you can solve hypothesis test problems for one and two samples.</a:t>
            </a:r>
          </a:p>
          <a:p>
            <a:endParaRPr lang="en-GB" dirty="0">
              <a:solidFill>
                <a:srgbClr val="FF0000"/>
              </a:solidFill>
              <a:latin typeface="+mn-lt"/>
            </a:endParaRPr>
          </a:p>
          <a:p>
            <a:r>
              <a:rPr lang="en-GB" dirty="0">
                <a:solidFill>
                  <a:srgbClr val="FF0000"/>
                </a:solidFill>
                <a:latin typeface="+mn-lt"/>
              </a:rPr>
              <a:t>Given:</a:t>
            </a:r>
          </a:p>
          <a:p>
            <a:endParaRPr lang="en-GB" dirty="0">
              <a:solidFill>
                <a:srgbClr val="FF0000"/>
              </a:solidFill>
              <a:latin typeface="+mn-lt"/>
            </a:endParaRPr>
          </a:p>
          <a:p>
            <a:pPr marL="457200" indent="-457200">
              <a:buFont typeface="+mj-lt"/>
              <a:buAutoNum type="arabicPeriod"/>
            </a:pPr>
            <a:r>
              <a:rPr lang="en-GB" dirty="0">
                <a:solidFill>
                  <a:srgbClr val="FF0000"/>
                </a:solidFill>
                <a:latin typeface="+mn-lt"/>
              </a:rPr>
              <a:t>Excel can solve both z-test and t-test problems.</a:t>
            </a:r>
          </a:p>
          <a:p>
            <a:pPr marL="457200" indent="-457200">
              <a:buFont typeface="+mj-lt"/>
              <a:buAutoNum type="arabicPeriod"/>
            </a:pPr>
            <a:r>
              <a:rPr lang="en-GB" dirty="0">
                <a:solidFill>
                  <a:srgbClr val="FF0000"/>
                </a:solidFill>
                <a:latin typeface="+mn-lt"/>
              </a:rPr>
              <a:t>SPSS can solve t-test problems.</a:t>
            </a:r>
          </a:p>
          <a:p>
            <a:endParaRPr lang="en-GB" dirty="0">
              <a:solidFill>
                <a:srgbClr val="FF0000"/>
              </a:solidFill>
              <a:latin typeface="+mn-lt"/>
            </a:endParaRPr>
          </a:p>
          <a:p>
            <a:r>
              <a:rPr lang="en-GB" dirty="0">
                <a:solidFill>
                  <a:srgbClr val="FF0000"/>
                </a:solidFill>
                <a:latin typeface="+mn-lt"/>
              </a:rPr>
              <a:t>For this reason the data examples will be solved using the Student’s t-test for one and two samples.</a:t>
            </a:r>
          </a:p>
        </p:txBody>
      </p:sp>
      <p:sp>
        <p:nvSpPr>
          <p:cNvPr id="4" name="TextBox 3">
            <a:extLst>
              <a:ext uri="{FF2B5EF4-FFF2-40B4-BE49-F238E27FC236}">
                <a16:creationId xmlns:a16="http://schemas.microsoft.com/office/drawing/2014/main" id="{CEE790E1-DCAF-4CE2-B489-95D48C7B9860}"/>
              </a:ext>
            </a:extLst>
          </p:cNvPr>
          <p:cNvSpPr txBox="1"/>
          <p:nvPr/>
        </p:nvSpPr>
        <p:spPr>
          <a:xfrm>
            <a:off x="500063" y="4186206"/>
            <a:ext cx="8320409" cy="1754326"/>
          </a:xfrm>
          <a:prstGeom prst="rect">
            <a:avLst/>
          </a:prstGeom>
          <a:solidFill>
            <a:schemeClr val="accent3">
              <a:lumMod val="20000"/>
              <a:lumOff val="80000"/>
            </a:schemeClr>
          </a:solidFill>
        </p:spPr>
        <p:txBody>
          <a:bodyPr wrap="square" rtlCol="0">
            <a:spAutoFit/>
          </a:bodyPr>
          <a:lstStyle/>
          <a:p>
            <a:r>
              <a:rPr lang="en-GB" dirty="0"/>
              <a:t>Learning objectives:</a:t>
            </a:r>
          </a:p>
          <a:p>
            <a:endParaRPr lang="en-GB" dirty="0"/>
          </a:p>
          <a:p>
            <a:pPr marL="342900" indent="-342900">
              <a:buFont typeface="+mj-lt"/>
              <a:buAutoNum type="arabicPeriod"/>
            </a:pPr>
            <a:r>
              <a:rPr lang="en-GB" dirty="0"/>
              <a:t>Solve one sample and two sample hypothesis tests using the Student’s t-test.</a:t>
            </a:r>
          </a:p>
          <a:p>
            <a:pPr marL="342900" indent="-342900">
              <a:buFont typeface="+mj-lt"/>
              <a:buAutoNum type="arabicPeriod"/>
            </a:pPr>
            <a:r>
              <a:rPr lang="en-GB" dirty="0"/>
              <a:t>Apply tests to small and large samples</a:t>
            </a:r>
          </a:p>
          <a:p>
            <a:pPr marL="342900" indent="-342900">
              <a:buFont typeface="+mj-lt"/>
              <a:buAutoNum type="arabicPeriod"/>
            </a:pPr>
            <a:r>
              <a:rPr lang="en-GB" dirty="0"/>
              <a:t>Solve data problems using Excel and SPSS.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3F0E2-1CFC-4A51-A486-27E7CFB8131E}"/>
              </a:ext>
            </a:extLst>
          </p:cNvPr>
          <p:cNvSpPr>
            <a:spLocks noGrp="1"/>
          </p:cNvSpPr>
          <p:nvPr>
            <p:ph type="ctrTitle"/>
          </p:nvPr>
        </p:nvSpPr>
        <p:spPr>
          <a:xfrm>
            <a:off x="500034" y="285728"/>
            <a:ext cx="8176422" cy="714380"/>
          </a:xfrm>
        </p:spPr>
        <p:txBody>
          <a:bodyPr/>
          <a:lstStyle/>
          <a:p>
            <a:r>
              <a:rPr lang="en-GB" dirty="0"/>
              <a:t>Example 6.6 solution (3/6)</a:t>
            </a:r>
          </a:p>
        </p:txBody>
      </p:sp>
      <p:sp>
        <p:nvSpPr>
          <p:cNvPr id="3" name="Slide Number Placeholder 2">
            <a:extLst>
              <a:ext uri="{FF2B5EF4-FFF2-40B4-BE49-F238E27FC236}">
                <a16:creationId xmlns:a16="http://schemas.microsoft.com/office/drawing/2014/main" id="{9FE9F52E-65B5-4CE7-B33D-59F11A891056}"/>
              </a:ext>
            </a:extLst>
          </p:cNvPr>
          <p:cNvSpPr>
            <a:spLocks noGrp="1"/>
          </p:cNvSpPr>
          <p:nvPr>
            <p:ph type="sldNum" sz="quarter" idx="10"/>
          </p:nvPr>
        </p:nvSpPr>
        <p:spPr/>
        <p:txBody>
          <a:bodyPr/>
          <a:lstStyle/>
          <a:p>
            <a:pPr>
              <a:defRPr/>
            </a:pPr>
            <a:fld id="{F3F8053F-1846-4FFB-921F-F758CBE22FCD}" type="slidenum">
              <a:rPr lang="en-GB" smtClean="0"/>
              <a:pPr>
                <a:defRPr/>
              </a:pPr>
              <a:t>20</a:t>
            </a:fld>
            <a:endParaRPr lang="en-GB" dirty="0"/>
          </a:p>
        </p:txBody>
      </p:sp>
      <p:sp>
        <p:nvSpPr>
          <p:cNvPr id="4" name="Footer Placeholder 3">
            <a:extLst>
              <a:ext uri="{FF2B5EF4-FFF2-40B4-BE49-F238E27FC236}">
                <a16:creationId xmlns:a16="http://schemas.microsoft.com/office/drawing/2014/main" id="{73E0402F-A11A-4565-825A-80C7B855689A}"/>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108A4A6-F0D2-4A14-976B-7F2364509016}"/>
              </a:ext>
            </a:extLst>
          </p:cNvPr>
          <p:cNvSpPr/>
          <p:nvPr/>
        </p:nvSpPr>
        <p:spPr>
          <a:xfrm>
            <a:off x="507814" y="1368029"/>
            <a:ext cx="3594958" cy="369332"/>
          </a:xfrm>
          <a:prstGeom prst="rect">
            <a:avLst/>
          </a:prstGeom>
          <a:solidFill>
            <a:schemeClr val="accent3">
              <a:lumMod val="20000"/>
              <a:lumOff val="80000"/>
            </a:schemeClr>
          </a:solidFill>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Equal population variances assumed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6FEABFF3-C0DC-4894-A0F3-DDBBD9A65116}"/>
              </a:ext>
            </a:extLst>
          </p:cNvPr>
          <p:cNvPicPr>
            <a:picLocks noChangeAspect="1"/>
          </p:cNvPicPr>
          <p:nvPr/>
        </p:nvPicPr>
        <p:blipFill>
          <a:blip r:embed="rId2"/>
          <a:stretch>
            <a:fillRect/>
          </a:stretch>
        </p:blipFill>
        <p:spPr>
          <a:xfrm>
            <a:off x="2123728" y="2050760"/>
            <a:ext cx="5228571" cy="3323809"/>
          </a:xfrm>
          <a:prstGeom prst="rect">
            <a:avLst/>
          </a:prstGeom>
          <a:solidFill>
            <a:schemeClr val="accent3">
              <a:lumMod val="20000"/>
              <a:lumOff val="80000"/>
            </a:schemeClr>
          </a:solidFill>
        </p:spPr>
      </p:pic>
    </p:spTree>
    <p:extLst>
      <p:ext uri="{BB962C8B-B14F-4D97-AF65-F5344CB8AC3E}">
        <p14:creationId xmlns:p14="http://schemas.microsoft.com/office/powerpoint/2010/main" val="1052771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E147C-8946-40AA-A85F-AA3081C060A6}"/>
              </a:ext>
            </a:extLst>
          </p:cNvPr>
          <p:cNvSpPr>
            <a:spLocks noGrp="1"/>
          </p:cNvSpPr>
          <p:nvPr>
            <p:ph type="ctrTitle"/>
          </p:nvPr>
        </p:nvSpPr>
        <p:spPr>
          <a:xfrm>
            <a:off x="500034" y="285728"/>
            <a:ext cx="8176422" cy="714380"/>
          </a:xfrm>
        </p:spPr>
        <p:txBody>
          <a:bodyPr/>
          <a:lstStyle/>
          <a:p>
            <a:r>
              <a:rPr lang="en-GB" dirty="0"/>
              <a:t>Example 6.6 solution (4/6)</a:t>
            </a:r>
          </a:p>
        </p:txBody>
      </p:sp>
      <p:sp>
        <p:nvSpPr>
          <p:cNvPr id="3" name="Slide Number Placeholder 2">
            <a:extLst>
              <a:ext uri="{FF2B5EF4-FFF2-40B4-BE49-F238E27FC236}">
                <a16:creationId xmlns:a16="http://schemas.microsoft.com/office/drawing/2014/main" id="{AE5EBCCA-F2AA-448C-889A-21C136EAF362}"/>
              </a:ext>
            </a:extLst>
          </p:cNvPr>
          <p:cNvSpPr>
            <a:spLocks noGrp="1"/>
          </p:cNvSpPr>
          <p:nvPr>
            <p:ph type="sldNum" sz="quarter" idx="10"/>
          </p:nvPr>
        </p:nvSpPr>
        <p:spPr/>
        <p:txBody>
          <a:bodyPr/>
          <a:lstStyle/>
          <a:p>
            <a:pPr>
              <a:defRPr/>
            </a:pPr>
            <a:fld id="{F3F8053F-1846-4FFB-921F-F758CBE22FCD}" type="slidenum">
              <a:rPr lang="en-GB" smtClean="0"/>
              <a:pPr>
                <a:defRPr/>
              </a:pPr>
              <a:t>21</a:t>
            </a:fld>
            <a:endParaRPr lang="en-GB" dirty="0"/>
          </a:p>
        </p:txBody>
      </p:sp>
      <p:sp>
        <p:nvSpPr>
          <p:cNvPr id="4" name="Footer Placeholder 3">
            <a:extLst>
              <a:ext uri="{FF2B5EF4-FFF2-40B4-BE49-F238E27FC236}">
                <a16:creationId xmlns:a16="http://schemas.microsoft.com/office/drawing/2014/main" id="{A1C186D2-996C-46FF-9089-A841326715FD}"/>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4A4AA9AF-74C9-4A9E-9C49-E005436483EB}"/>
              </a:ext>
            </a:extLst>
          </p:cNvPr>
          <p:cNvSpPr/>
          <p:nvPr/>
        </p:nvSpPr>
        <p:spPr>
          <a:xfrm>
            <a:off x="663015" y="1386171"/>
            <a:ext cx="3870868" cy="369332"/>
          </a:xfrm>
          <a:prstGeom prst="rect">
            <a:avLst/>
          </a:prstGeom>
          <a:solidFill>
            <a:schemeClr val="accent4">
              <a:lumMod val="20000"/>
              <a:lumOff val="80000"/>
            </a:schemeClr>
          </a:solidFill>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Unequal population variances assumed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AC7219C3-1E70-43F3-AE60-8F4B242C4E4E}"/>
              </a:ext>
            </a:extLst>
          </p:cNvPr>
          <p:cNvPicPr>
            <a:picLocks noChangeAspect="1"/>
          </p:cNvPicPr>
          <p:nvPr/>
        </p:nvPicPr>
        <p:blipFill>
          <a:blip r:embed="rId2"/>
          <a:stretch>
            <a:fillRect/>
          </a:stretch>
        </p:blipFill>
        <p:spPr>
          <a:xfrm>
            <a:off x="2895809" y="2185274"/>
            <a:ext cx="3352381" cy="3457143"/>
          </a:xfrm>
          <a:prstGeom prst="rect">
            <a:avLst/>
          </a:prstGeom>
        </p:spPr>
      </p:pic>
    </p:spTree>
    <p:extLst>
      <p:ext uri="{BB962C8B-B14F-4D97-AF65-F5344CB8AC3E}">
        <p14:creationId xmlns:p14="http://schemas.microsoft.com/office/powerpoint/2010/main" val="34069887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A38E3-BF29-486A-903E-8C9E56B0DBD4}"/>
              </a:ext>
            </a:extLst>
          </p:cNvPr>
          <p:cNvSpPr>
            <a:spLocks noGrp="1"/>
          </p:cNvSpPr>
          <p:nvPr>
            <p:ph type="ctrTitle"/>
          </p:nvPr>
        </p:nvSpPr>
        <p:spPr>
          <a:xfrm>
            <a:off x="500034" y="285728"/>
            <a:ext cx="8176422" cy="714380"/>
          </a:xfrm>
        </p:spPr>
        <p:txBody>
          <a:bodyPr/>
          <a:lstStyle/>
          <a:p>
            <a:r>
              <a:rPr lang="en-GB" dirty="0"/>
              <a:t>Example 6.6 solution (5/6)</a:t>
            </a:r>
          </a:p>
        </p:txBody>
      </p:sp>
      <p:sp>
        <p:nvSpPr>
          <p:cNvPr id="3" name="Slide Number Placeholder 2">
            <a:extLst>
              <a:ext uri="{FF2B5EF4-FFF2-40B4-BE49-F238E27FC236}">
                <a16:creationId xmlns:a16="http://schemas.microsoft.com/office/drawing/2014/main" id="{5628BBF2-ED48-4BEB-B733-EF9CFF2A7F2D}"/>
              </a:ext>
            </a:extLst>
          </p:cNvPr>
          <p:cNvSpPr>
            <a:spLocks noGrp="1"/>
          </p:cNvSpPr>
          <p:nvPr>
            <p:ph type="sldNum" sz="quarter" idx="10"/>
          </p:nvPr>
        </p:nvSpPr>
        <p:spPr/>
        <p:txBody>
          <a:bodyPr/>
          <a:lstStyle/>
          <a:p>
            <a:pPr>
              <a:defRPr/>
            </a:pPr>
            <a:fld id="{F3F8053F-1846-4FFB-921F-F758CBE22FCD}" type="slidenum">
              <a:rPr lang="en-GB" smtClean="0"/>
              <a:pPr>
                <a:defRPr/>
              </a:pPr>
              <a:t>22</a:t>
            </a:fld>
            <a:endParaRPr lang="en-GB" dirty="0"/>
          </a:p>
        </p:txBody>
      </p:sp>
      <p:sp>
        <p:nvSpPr>
          <p:cNvPr id="4" name="Footer Placeholder 3">
            <a:extLst>
              <a:ext uri="{FF2B5EF4-FFF2-40B4-BE49-F238E27FC236}">
                <a16:creationId xmlns:a16="http://schemas.microsoft.com/office/drawing/2014/main" id="{ABF3A004-8F73-46F5-A5D2-4AB414D6F3F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536FFDC9-51F8-44FA-9460-E0352906A04F}"/>
              </a:ext>
            </a:extLst>
          </p:cNvPr>
          <p:cNvSpPr/>
          <p:nvPr/>
        </p:nvSpPr>
        <p:spPr>
          <a:xfrm>
            <a:off x="537582" y="1268760"/>
            <a:ext cx="2496709"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5 - Make a decision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14147397-4C6E-475B-B552-AAFD3E7C3497}"/>
              </a:ext>
            </a:extLst>
          </p:cNvPr>
          <p:cNvSpPr/>
          <p:nvPr/>
        </p:nvSpPr>
        <p:spPr>
          <a:xfrm>
            <a:off x="989928" y="2320459"/>
            <a:ext cx="3360211" cy="646331"/>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Using t test statistic and critical test statistic</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D3937D7E-ED98-4541-BBFA-F997626F8287}"/>
              </a:ext>
            </a:extLst>
          </p:cNvPr>
          <p:cNvPicPr/>
          <p:nvPr/>
        </p:nvPicPr>
        <p:blipFill>
          <a:blip r:embed="rId2"/>
          <a:stretch>
            <a:fillRect/>
          </a:stretch>
        </p:blipFill>
        <p:spPr>
          <a:xfrm>
            <a:off x="5508104" y="1722078"/>
            <a:ext cx="3207271" cy="3147082"/>
          </a:xfrm>
          <a:prstGeom prst="rect">
            <a:avLst/>
          </a:prstGeom>
        </p:spPr>
      </p:pic>
      <p:sp>
        <p:nvSpPr>
          <p:cNvPr id="8" name="Rectangle 7">
            <a:extLst>
              <a:ext uri="{FF2B5EF4-FFF2-40B4-BE49-F238E27FC236}">
                <a16:creationId xmlns:a16="http://schemas.microsoft.com/office/drawing/2014/main" id="{2868055E-CEF9-4893-9C9D-B8DB430C88BF}"/>
              </a:ext>
            </a:extLst>
          </p:cNvPr>
          <p:cNvSpPr/>
          <p:nvPr/>
        </p:nvSpPr>
        <p:spPr>
          <a:xfrm>
            <a:off x="989928" y="3027373"/>
            <a:ext cx="3648244"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From statistical tables, calculate tcri = t (0.05/2, 40.768)?</a:t>
            </a:r>
            <a:endParaRPr lang="en-GB" dirty="0"/>
          </a:p>
        </p:txBody>
      </p:sp>
      <p:sp>
        <p:nvSpPr>
          <p:cNvPr id="9" name="Rectangle 8">
            <a:extLst>
              <a:ext uri="{FF2B5EF4-FFF2-40B4-BE49-F238E27FC236}">
                <a16:creationId xmlns:a16="http://schemas.microsoft.com/office/drawing/2014/main" id="{55807243-C73D-4747-BE1D-C119A7768FDB}"/>
              </a:ext>
            </a:extLst>
          </p:cNvPr>
          <p:cNvSpPr/>
          <p:nvPr/>
        </p:nvSpPr>
        <p:spPr>
          <a:xfrm>
            <a:off x="971600" y="3766664"/>
            <a:ext cx="4307522" cy="1200329"/>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Using linear interpolation to calculate critical value of t when 5% two-tail significance level and 40.768 degrees of freedom to give </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a:t>
            </a:r>
            <a:r>
              <a:rPr lang="en-GB" baseline="-25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cri</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 2.02</a:t>
            </a:r>
            <a:r>
              <a:rPr lang="en-GB" dirty="0">
                <a:latin typeface="Calibri" panose="020F0502020204030204" pitchFamily="34" charset="0"/>
                <a:ea typeface="Times New Roman" panose="02020603050405020304" pitchFamily="18" charset="0"/>
                <a:cs typeface="Times New Roman" panose="02020603050405020304" pitchFamily="18" charset="0"/>
              </a:rPr>
              <a: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4E86CF23-58B0-4231-84B8-AFDB0683630E}"/>
              </a:ext>
            </a:extLst>
          </p:cNvPr>
          <p:cNvSpPr/>
          <p:nvPr/>
        </p:nvSpPr>
        <p:spPr>
          <a:xfrm>
            <a:off x="537582" y="1763353"/>
            <a:ext cx="4859920" cy="369332"/>
          </a:xfrm>
          <a:prstGeom prst="rect">
            <a:avLst/>
          </a:prstGeom>
          <a:solidFill>
            <a:schemeClr val="accent4">
              <a:lumMod val="20000"/>
              <a:lumOff val="80000"/>
            </a:schemeClr>
          </a:solidFill>
        </p:spPr>
        <p:txBody>
          <a:bodyPr wrap="none">
            <a:spAutoFit/>
          </a:bodyPr>
          <a:lstStyle/>
          <a:p>
            <a:r>
              <a:rPr lang="en-GB" b="1" dirty="0">
                <a:latin typeface="Calibri" panose="020F0502020204030204" pitchFamily="34" charset="0"/>
                <a:ea typeface="Times New Roman" panose="02020603050405020304" pitchFamily="18" charset="0"/>
              </a:rPr>
              <a:t>Method 2 </a:t>
            </a:r>
            <a:r>
              <a:rPr lang="en-GB" dirty="0">
                <a:latin typeface="Calibri" panose="020F0502020204030204" pitchFamily="34" charset="0"/>
                <a:ea typeface="Times New Roman" panose="02020603050405020304" pitchFamily="18" charset="0"/>
              </a:rPr>
              <a:t>Unequal population variances assumed</a:t>
            </a:r>
            <a:endParaRPr lang="en-GB" dirty="0"/>
          </a:p>
        </p:txBody>
      </p:sp>
      <p:sp>
        <p:nvSpPr>
          <p:cNvPr id="12" name="Rectangle 11">
            <a:extLst>
              <a:ext uri="{FF2B5EF4-FFF2-40B4-BE49-F238E27FC236}">
                <a16:creationId xmlns:a16="http://schemas.microsoft.com/office/drawing/2014/main" id="{DA0CA76A-9353-4F64-BA53-887B62D8D058}"/>
              </a:ext>
            </a:extLst>
          </p:cNvPr>
          <p:cNvSpPr/>
          <p:nvPr/>
        </p:nvSpPr>
        <p:spPr>
          <a:xfrm>
            <a:off x="1066117" y="5152913"/>
            <a:ext cx="7527751" cy="646331"/>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Given the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cal</a:t>
            </a:r>
            <a:r>
              <a:rPr lang="en-GB" dirty="0">
                <a:latin typeface="Calibri" panose="020F0502020204030204" pitchFamily="34" charset="0"/>
                <a:ea typeface="Times New Roman" panose="02020603050405020304" pitchFamily="18" charset="0"/>
                <a:cs typeface="Times New Roman" panose="02020603050405020304" pitchFamily="18" charset="0"/>
              </a:rPr>
              <a:t> (2.21) &gt; upper two tail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cri</a:t>
            </a:r>
            <a:r>
              <a:rPr lang="en-GB" dirty="0">
                <a:latin typeface="Calibri" panose="020F0502020204030204" pitchFamily="34" charset="0"/>
                <a:ea typeface="Times New Roman" panose="02020603050405020304" pitchFamily="18" charset="0"/>
                <a:cs typeface="Times New Roman" panose="02020603050405020304" pitchFamily="18" charset="0"/>
              </a:rPr>
              <a:t> (2.02), we will reject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0</a:t>
            </a:r>
            <a:r>
              <a:rPr lang="en-GB" dirty="0">
                <a:latin typeface="Calibri" panose="020F0502020204030204" pitchFamily="34" charset="0"/>
                <a:ea typeface="Times New Roman" panose="02020603050405020304" pitchFamily="18" charset="0"/>
                <a:cs typeface="Times New Roman" panose="02020603050405020304" pitchFamily="18" charset="0"/>
              </a:rPr>
              <a:t> and accept the alternative hypothesis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a:t>
            </a:r>
            <a:endParaRPr lang="en-GB" dirty="0"/>
          </a:p>
        </p:txBody>
      </p:sp>
    </p:spTree>
    <p:extLst>
      <p:ext uri="{BB962C8B-B14F-4D97-AF65-F5344CB8AC3E}">
        <p14:creationId xmlns:p14="http://schemas.microsoft.com/office/powerpoint/2010/main" val="220063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4D749-6A3A-40CE-88D6-F067A835BD22}"/>
              </a:ext>
            </a:extLst>
          </p:cNvPr>
          <p:cNvSpPr>
            <a:spLocks noGrp="1"/>
          </p:cNvSpPr>
          <p:nvPr>
            <p:ph type="ctrTitle"/>
          </p:nvPr>
        </p:nvSpPr>
        <p:spPr>
          <a:xfrm>
            <a:off x="500034" y="285728"/>
            <a:ext cx="8248430" cy="714380"/>
          </a:xfrm>
        </p:spPr>
        <p:txBody>
          <a:bodyPr/>
          <a:lstStyle/>
          <a:p>
            <a:r>
              <a:rPr lang="en-GB" dirty="0"/>
              <a:t>Example 6.6 solution (6/6)</a:t>
            </a:r>
          </a:p>
        </p:txBody>
      </p:sp>
      <p:sp>
        <p:nvSpPr>
          <p:cNvPr id="3" name="Slide Number Placeholder 2">
            <a:extLst>
              <a:ext uri="{FF2B5EF4-FFF2-40B4-BE49-F238E27FC236}">
                <a16:creationId xmlns:a16="http://schemas.microsoft.com/office/drawing/2014/main" id="{217055F6-55AB-4E1C-8EC4-520A7D6931A1}"/>
              </a:ext>
            </a:extLst>
          </p:cNvPr>
          <p:cNvSpPr>
            <a:spLocks noGrp="1"/>
          </p:cNvSpPr>
          <p:nvPr>
            <p:ph type="sldNum" sz="quarter" idx="10"/>
          </p:nvPr>
        </p:nvSpPr>
        <p:spPr/>
        <p:txBody>
          <a:bodyPr/>
          <a:lstStyle/>
          <a:p>
            <a:pPr>
              <a:defRPr/>
            </a:pPr>
            <a:fld id="{F3F8053F-1846-4FFB-921F-F758CBE22FCD}" type="slidenum">
              <a:rPr lang="en-GB" smtClean="0"/>
              <a:pPr>
                <a:defRPr/>
              </a:pPr>
              <a:t>23</a:t>
            </a:fld>
            <a:endParaRPr lang="en-GB" dirty="0"/>
          </a:p>
        </p:txBody>
      </p:sp>
      <p:sp>
        <p:nvSpPr>
          <p:cNvPr id="4" name="Footer Placeholder 3">
            <a:extLst>
              <a:ext uri="{FF2B5EF4-FFF2-40B4-BE49-F238E27FC236}">
                <a16:creationId xmlns:a16="http://schemas.microsoft.com/office/drawing/2014/main" id="{6FE12C12-571A-453A-B1E7-CC3B2FF0E231}"/>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C62C0326-D3FD-402A-ACBD-CD690830A655}"/>
              </a:ext>
            </a:extLst>
          </p:cNvPr>
          <p:cNvSpPr/>
          <p:nvPr/>
        </p:nvSpPr>
        <p:spPr>
          <a:xfrm>
            <a:off x="533226" y="1277350"/>
            <a:ext cx="3697551" cy="369332"/>
          </a:xfrm>
          <a:prstGeom prst="rect">
            <a:avLst/>
          </a:prstGeom>
          <a:solidFill>
            <a:schemeClr val="accent3">
              <a:lumMod val="20000"/>
              <a:lumOff val="80000"/>
            </a:schemeClr>
          </a:solidFill>
        </p:spPr>
        <p:txBody>
          <a:bodyPr wrap="none">
            <a:spAutoFit/>
          </a:bodyPr>
          <a:lstStyle/>
          <a:p>
            <a:r>
              <a:rPr lang="en-GB" b="1" dirty="0">
                <a:latin typeface="Calibri" panose="020F0502020204030204" pitchFamily="34" charset="0"/>
                <a:ea typeface="Times New Roman" panose="02020603050405020304" pitchFamily="18" charset="0"/>
                <a:cs typeface="Times New Roman" panose="02020603050405020304" pitchFamily="18" charset="0"/>
              </a:rPr>
              <a:t>Method 1</a:t>
            </a:r>
            <a:r>
              <a:rPr lang="en-GB" dirty="0">
                <a:latin typeface="Calibri" panose="020F0502020204030204" pitchFamily="34" charset="0"/>
                <a:ea typeface="Times New Roman" panose="02020603050405020304" pitchFamily="18" charset="0"/>
                <a:cs typeface="Times New Roman" panose="02020603050405020304" pitchFamily="18" charset="0"/>
              </a:rPr>
              <a:t> Equal population variances</a:t>
            </a:r>
            <a:endParaRPr lang="en-GB" dirty="0"/>
          </a:p>
        </p:txBody>
      </p:sp>
      <p:sp>
        <p:nvSpPr>
          <p:cNvPr id="6" name="Rectangle 5">
            <a:extLst>
              <a:ext uri="{FF2B5EF4-FFF2-40B4-BE49-F238E27FC236}">
                <a16:creationId xmlns:a16="http://schemas.microsoft.com/office/drawing/2014/main" id="{3F984C79-03CF-4385-93F4-0E00945938C8}"/>
              </a:ext>
            </a:extLst>
          </p:cNvPr>
          <p:cNvSpPr/>
          <p:nvPr/>
        </p:nvSpPr>
        <p:spPr>
          <a:xfrm>
            <a:off x="827584" y="1887731"/>
            <a:ext cx="7920880" cy="2585323"/>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critical value of the t test statistic from tables is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cri</a:t>
            </a:r>
            <a:r>
              <a:rPr lang="en-GB" dirty="0">
                <a:latin typeface="Calibri" panose="020F0502020204030204" pitchFamily="34" charset="0"/>
                <a:ea typeface="Times New Roman" panose="02020603050405020304" pitchFamily="18" charset="0"/>
                <a:cs typeface="Times New Roman" panose="02020603050405020304" pitchFamily="18" charset="0"/>
              </a:rPr>
              <a:t> = ± 2.02 for a two tail, 5% significance, and 41 degrees of freedom.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Does the test statistic lie within the region of rejection?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The calculation of t yields a value of 2.36 and lies within the region of rejection for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0</a:t>
            </a:r>
            <a:r>
              <a:rPr lang="en-GB" dirty="0">
                <a:latin typeface="Calibri" panose="020F0502020204030204" pitchFamily="34" charset="0"/>
                <a:ea typeface="Times New Roman" panose="02020603050405020304" pitchFamily="18" charset="0"/>
                <a:cs typeface="Times New Roman" panose="02020603050405020304" pitchFamily="18" charset="0"/>
              </a:rPr>
              <a:t>.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Given that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cal</a:t>
            </a:r>
            <a:r>
              <a:rPr lang="en-GB" dirty="0">
                <a:latin typeface="Calibri" panose="020F0502020204030204" pitchFamily="34" charset="0"/>
                <a:ea typeface="Times New Roman" panose="02020603050405020304" pitchFamily="18" charset="0"/>
                <a:cs typeface="Times New Roman" panose="02020603050405020304" pitchFamily="18" charset="0"/>
              </a:rPr>
              <a:t> (2.36) &gt; upper two tail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cri</a:t>
            </a:r>
            <a:r>
              <a:rPr lang="en-GB" dirty="0">
                <a:latin typeface="Calibri" panose="020F0502020204030204" pitchFamily="34" charset="0"/>
                <a:ea typeface="Times New Roman" panose="02020603050405020304" pitchFamily="18" charset="0"/>
                <a:cs typeface="Times New Roman" panose="02020603050405020304" pitchFamily="18" charset="0"/>
              </a:rPr>
              <a:t> (2.02), we will reject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0</a:t>
            </a:r>
            <a:r>
              <a:rPr lang="en-GB" dirty="0">
                <a:latin typeface="Calibri" panose="020F0502020204030204" pitchFamily="34" charset="0"/>
                <a:ea typeface="Times New Roman" panose="02020603050405020304" pitchFamily="18" charset="0"/>
                <a:cs typeface="Times New Roman" panose="02020603050405020304" pitchFamily="18" charset="0"/>
              </a:rPr>
              <a:t> and accept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a:t>
            </a:r>
            <a:endParaRPr lang="en-GB" dirty="0"/>
          </a:p>
        </p:txBody>
      </p:sp>
      <p:sp>
        <p:nvSpPr>
          <p:cNvPr id="7" name="Rectangle 6">
            <a:extLst>
              <a:ext uri="{FF2B5EF4-FFF2-40B4-BE49-F238E27FC236}">
                <a16:creationId xmlns:a16="http://schemas.microsoft.com/office/drawing/2014/main" id="{224379F1-AF17-4FD7-879D-560CEF42CBB7}"/>
              </a:ext>
            </a:extLst>
          </p:cNvPr>
          <p:cNvSpPr/>
          <p:nvPr/>
        </p:nvSpPr>
        <p:spPr>
          <a:xfrm>
            <a:off x="500034" y="5111038"/>
            <a:ext cx="8320438" cy="646331"/>
          </a:xfrm>
          <a:prstGeom prst="rect">
            <a:avLst/>
          </a:prstGeom>
          <a:solidFill>
            <a:schemeClr val="accent2">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We conclude that based upon the sample data collected that we have evidence that the quantity of beans sold by shops A and B is different at the 5% level of significance.</a:t>
            </a:r>
            <a:endParaRPr lang="en-GB" dirty="0"/>
          </a:p>
        </p:txBody>
      </p:sp>
    </p:spTree>
    <p:extLst>
      <p:ext uri="{BB962C8B-B14F-4D97-AF65-F5344CB8AC3E}">
        <p14:creationId xmlns:p14="http://schemas.microsoft.com/office/powerpoint/2010/main" val="16684869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72F80-117E-4090-B4D9-198D8A600C7D}"/>
              </a:ext>
            </a:extLst>
          </p:cNvPr>
          <p:cNvSpPr>
            <a:spLocks noGrp="1"/>
          </p:cNvSpPr>
          <p:nvPr>
            <p:ph type="ctrTitle"/>
          </p:nvPr>
        </p:nvSpPr>
        <p:spPr/>
        <p:txBody>
          <a:bodyPr/>
          <a:lstStyle/>
          <a:p>
            <a:r>
              <a:rPr lang="en-GB" dirty="0"/>
              <a:t>Excel solution (1/3)</a:t>
            </a:r>
          </a:p>
        </p:txBody>
      </p:sp>
      <p:sp>
        <p:nvSpPr>
          <p:cNvPr id="3" name="Slide Number Placeholder 2">
            <a:extLst>
              <a:ext uri="{FF2B5EF4-FFF2-40B4-BE49-F238E27FC236}">
                <a16:creationId xmlns:a16="http://schemas.microsoft.com/office/drawing/2014/main" id="{D784C63C-D79A-4B27-8F30-F1F3B4F88661}"/>
              </a:ext>
            </a:extLst>
          </p:cNvPr>
          <p:cNvSpPr>
            <a:spLocks noGrp="1"/>
          </p:cNvSpPr>
          <p:nvPr>
            <p:ph type="sldNum" sz="quarter" idx="10"/>
          </p:nvPr>
        </p:nvSpPr>
        <p:spPr/>
        <p:txBody>
          <a:bodyPr/>
          <a:lstStyle/>
          <a:p>
            <a:pPr>
              <a:defRPr/>
            </a:pPr>
            <a:fld id="{F3F8053F-1846-4FFB-921F-F758CBE22FCD}" type="slidenum">
              <a:rPr lang="en-GB" smtClean="0"/>
              <a:pPr>
                <a:defRPr/>
              </a:pPr>
              <a:t>24</a:t>
            </a:fld>
            <a:endParaRPr lang="en-GB" dirty="0"/>
          </a:p>
        </p:txBody>
      </p:sp>
      <p:sp>
        <p:nvSpPr>
          <p:cNvPr id="4" name="Footer Placeholder 3">
            <a:extLst>
              <a:ext uri="{FF2B5EF4-FFF2-40B4-BE49-F238E27FC236}">
                <a16:creationId xmlns:a16="http://schemas.microsoft.com/office/drawing/2014/main" id="{CD2F6EF8-36BD-4040-A1B9-6EB08135FB97}"/>
              </a:ext>
            </a:extLst>
          </p:cNvPr>
          <p:cNvSpPr>
            <a:spLocks noGrp="1"/>
          </p:cNvSpPr>
          <p:nvPr>
            <p:ph type="ftr" sz="quarter" idx="11"/>
          </p:nvPr>
        </p:nvSpPr>
        <p:spPr/>
        <p:txBody>
          <a:bodyPr/>
          <a:lstStyle/>
          <a:p>
            <a:pPr>
              <a:defRPr/>
            </a:pPr>
            <a:r>
              <a:rPr lang="en-GB"/>
              <a:t>Glyn Davis &amp; Branko Pecar</a:t>
            </a:r>
            <a:endParaRPr lang="en-GB" b="0"/>
          </a:p>
        </p:txBody>
      </p:sp>
      <p:pic>
        <p:nvPicPr>
          <p:cNvPr id="6" name="Picture 5">
            <a:extLst>
              <a:ext uri="{FF2B5EF4-FFF2-40B4-BE49-F238E27FC236}">
                <a16:creationId xmlns:a16="http://schemas.microsoft.com/office/drawing/2014/main" id="{9B7B97C7-E3E8-4A85-B526-1FEE55D74C08}"/>
              </a:ext>
            </a:extLst>
          </p:cNvPr>
          <p:cNvPicPr/>
          <p:nvPr/>
        </p:nvPicPr>
        <p:blipFill>
          <a:blip r:embed="rId2"/>
          <a:stretch>
            <a:fillRect/>
          </a:stretch>
        </p:blipFill>
        <p:spPr>
          <a:xfrm>
            <a:off x="1187624" y="1196753"/>
            <a:ext cx="6840759" cy="4680520"/>
          </a:xfrm>
          <a:prstGeom prst="rect">
            <a:avLst/>
          </a:prstGeom>
        </p:spPr>
      </p:pic>
    </p:spTree>
    <p:extLst>
      <p:ext uri="{BB962C8B-B14F-4D97-AF65-F5344CB8AC3E}">
        <p14:creationId xmlns:p14="http://schemas.microsoft.com/office/powerpoint/2010/main" val="2815696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64506-4AF7-4A02-893F-E3668B4BCFE2}"/>
              </a:ext>
            </a:extLst>
          </p:cNvPr>
          <p:cNvSpPr>
            <a:spLocks noGrp="1"/>
          </p:cNvSpPr>
          <p:nvPr>
            <p:ph type="ctrTitle"/>
          </p:nvPr>
        </p:nvSpPr>
        <p:spPr/>
        <p:txBody>
          <a:bodyPr/>
          <a:lstStyle/>
          <a:p>
            <a:r>
              <a:rPr lang="en-GB" dirty="0"/>
              <a:t>Excel solution (2/3)</a:t>
            </a:r>
          </a:p>
        </p:txBody>
      </p:sp>
      <p:sp>
        <p:nvSpPr>
          <p:cNvPr id="3" name="Slide Number Placeholder 2">
            <a:extLst>
              <a:ext uri="{FF2B5EF4-FFF2-40B4-BE49-F238E27FC236}">
                <a16:creationId xmlns:a16="http://schemas.microsoft.com/office/drawing/2014/main" id="{D0C9E4B3-9441-4EEC-AAE8-D98B5D5D85B5}"/>
              </a:ext>
            </a:extLst>
          </p:cNvPr>
          <p:cNvSpPr>
            <a:spLocks noGrp="1"/>
          </p:cNvSpPr>
          <p:nvPr>
            <p:ph type="sldNum" sz="quarter" idx="10"/>
          </p:nvPr>
        </p:nvSpPr>
        <p:spPr/>
        <p:txBody>
          <a:bodyPr/>
          <a:lstStyle/>
          <a:p>
            <a:pPr>
              <a:defRPr/>
            </a:pPr>
            <a:fld id="{F3F8053F-1846-4FFB-921F-F758CBE22FCD}" type="slidenum">
              <a:rPr lang="en-GB" smtClean="0"/>
              <a:pPr>
                <a:defRPr/>
              </a:pPr>
              <a:t>25</a:t>
            </a:fld>
            <a:endParaRPr lang="en-GB" dirty="0"/>
          </a:p>
        </p:txBody>
      </p:sp>
      <p:sp>
        <p:nvSpPr>
          <p:cNvPr id="4" name="Footer Placeholder 3">
            <a:extLst>
              <a:ext uri="{FF2B5EF4-FFF2-40B4-BE49-F238E27FC236}">
                <a16:creationId xmlns:a16="http://schemas.microsoft.com/office/drawing/2014/main" id="{678EF2EA-2CD4-4984-942E-E7134EDE2F88}"/>
              </a:ext>
            </a:extLst>
          </p:cNvPr>
          <p:cNvSpPr>
            <a:spLocks noGrp="1"/>
          </p:cNvSpPr>
          <p:nvPr>
            <p:ph type="ftr" sz="quarter" idx="11"/>
          </p:nvPr>
        </p:nvSpPr>
        <p:spPr/>
        <p:txBody>
          <a:bodyPr/>
          <a:lstStyle/>
          <a:p>
            <a:pPr>
              <a:defRPr/>
            </a:pPr>
            <a:r>
              <a:rPr lang="en-GB"/>
              <a:t>Glyn Davis &amp; Branko Pecar</a:t>
            </a:r>
            <a:endParaRPr lang="en-GB" b="0"/>
          </a:p>
        </p:txBody>
      </p:sp>
      <p:pic>
        <p:nvPicPr>
          <p:cNvPr id="5" name="Picture 4">
            <a:extLst>
              <a:ext uri="{FF2B5EF4-FFF2-40B4-BE49-F238E27FC236}">
                <a16:creationId xmlns:a16="http://schemas.microsoft.com/office/drawing/2014/main" id="{34ED64AB-2312-41F0-8F40-7EAA46113277}"/>
              </a:ext>
            </a:extLst>
          </p:cNvPr>
          <p:cNvPicPr/>
          <p:nvPr/>
        </p:nvPicPr>
        <p:blipFill>
          <a:blip r:embed="rId2"/>
          <a:stretch>
            <a:fillRect/>
          </a:stretch>
        </p:blipFill>
        <p:spPr>
          <a:xfrm>
            <a:off x="1286724" y="1988840"/>
            <a:ext cx="6559624" cy="3709072"/>
          </a:xfrm>
          <a:prstGeom prst="rect">
            <a:avLst/>
          </a:prstGeom>
        </p:spPr>
      </p:pic>
      <p:sp>
        <p:nvSpPr>
          <p:cNvPr id="6" name="Rectangle 5">
            <a:extLst>
              <a:ext uri="{FF2B5EF4-FFF2-40B4-BE49-F238E27FC236}">
                <a16:creationId xmlns:a16="http://schemas.microsoft.com/office/drawing/2014/main" id="{C48F9DFD-7D94-474F-BB1E-95F9A7E5429A}"/>
              </a:ext>
            </a:extLst>
          </p:cNvPr>
          <p:cNvSpPr/>
          <p:nvPr/>
        </p:nvSpPr>
        <p:spPr>
          <a:xfrm>
            <a:off x="611560" y="1309808"/>
            <a:ext cx="4584012" cy="369332"/>
          </a:xfrm>
          <a:prstGeom prst="rect">
            <a:avLst/>
          </a:prstGeom>
          <a:solidFill>
            <a:schemeClr val="accent3">
              <a:lumMod val="20000"/>
              <a:lumOff val="80000"/>
            </a:schemeClr>
          </a:solidFill>
        </p:spPr>
        <p:txBody>
          <a:bodyPr wrap="none">
            <a:spAutoFit/>
          </a:bodyPr>
          <a:lstStyle/>
          <a:p>
            <a:pPr marL="0" marR="0" algn="just" hangingPunct="0">
              <a:spcBef>
                <a:spcPts val="0"/>
              </a:spcBef>
              <a:spcAft>
                <a:spcPts val="0"/>
              </a:spcAft>
            </a:pPr>
            <a:r>
              <a:rPr lang="en-GB" b="1" dirty="0">
                <a:latin typeface="Calibri" panose="020F0502020204030204" pitchFamily="34" charset="0"/>
                <a:ea typeface="Times New Roman" panose="02020603050405020304" pitchFamily="18" charset="0"/>
                <a:cs typeface="Times New Roman" panose="02020603050405020304" pitchFamily="18" charset="0"/>
              </a:rPr>
              <a:t>Method 1</a:t>
            </a:r>
            <a:r>
              <a:rPr lang="en-GB" dirty="0">
                <a:latin typeface="Calibri" panose="020F0502020204030204" pitchFamily="34" charset="0"/>
                <a:ea typeface="Times New Roman" panose="02020603050405020304" pitchFamily="18" charset="0"/>
                <a:cs typeface="Times New Roman" panose="02020603050405020304" pitchFamily="18" charset="0"/>
              </a:rPr>
              <a:t> Equal population variances assumed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7519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9B2C4-8688-4CA3-B7E5-E631856A54AA}"/>
              </a:ext>
            </a:extLst>
          </p:cNvPr>
          <p:cNvSpPr>
            <a:spLocks noGrp="1"/>
          </p:cNvSpPr>
          <p:nvPr>
            <p:ph type="ctrTitle"/>
          </p:nvPr>
        </p:nvSpPr>
        <p:spPr/>
        <p:txBody>
          <a:bodyPr/>
          <a:lstStyle/>
          <a:p>
            <a:r>
              <a:rPr lang="en-GB" dirty="0"/>
              <a:t>Excel solution (3/3)</a:t>
            </a:r>
          </a:p>
        </p:txBody>
      </p:sp>
      <p:sp>
        <p:nvSpPr>
          <p:cNvPr id="3" name="Slide Number Placeholder 2">
            <a:extLst>
              <a:ext uri="{FF2B5EF4-FFF2-40B4-BE49-F238E27FC236}">
                <a16:creationId xmlns:a16="http://schemas.microsoft.com/office/drawing/2014/main" id="{5449BC53-5B4E-4437-AFCB-058B0B6EA674}"/>
              </a:ext>
            </a:extLst>
          </p:cNvPr>
          <p:cNvSpPr>
            <a:spLocks noGrp="1"/>
          </p:cNvSpPr>
          <p:nvPr>
            <p:ph type="sldNum" sz="quarter" idx="10"/>
          </p:nvPr>
        </p:nvSpPr>
        <p:spPr/>
        <p:txBody>
          <a:bodyPr/>
          <a:lstStyle/>
          <a:p>
            <a:pPr>
              <a:defRPr/>
            </a:pPr>
            <a:fld id="{F3F8053F-1846-4FFB-921F-F758CBE22FCD}" type="slidenum">
              <a:rPr lang="en-GB" smtClean="0"/>
              <a:pPr>
                <a:defRPr/>
              </a:pPr>
              <a:t>26</a:t>
            </a:fld>
            <a:endParaRPr lang="en-GB" dirty="0"/>
          </a:p>
        </p:txBody>
      </p:sp>
      <p:sp>
        <p:nvSpPr>
          <p:cNvPr id="4" name="Footer Placeholder 3">
            <a:extLst>
              <a:ext uri="{FF2B5EF4-FFF2-40B4-BE49-F238E27FC236}">
                <a16:creationId xmlns:a16="http://schemas.microsoft.com/office/drawing/2014/main" id="{63B4201C-513B-4255-887D-664F9199B56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65FE47B6-6256-4BFB-B4E4-EAA6B6A50620}"/>
              </a:ext>
            </a:extLst>
          </p:cNvPr>
          <p:cNvSpPr/>
          <p:nvPr/>
        </p:nvSpPr>
        <p:spPr>
          <a:xfrm>
            <a:off x="611560" y="1255632"/>
            <a:ext cx="4859920" cy="369332"/>
          </a:xfrm>
          <a:prstGeom prst="rect">
            <a:avLst/>
          </a:prstGeom>
          <a:solidFill>
            <a:schemeClr val="accent4">
              <a:lumMod val="20000"/>
              <a:lumOff val="80000"/>
            </a:schemeClr>
          </a:solidFill>
        </p:spPr>
        <p:txBody>
          <a:bodyPr wrap="none">
            <a:spAutoFit/>
          </a:bodyPr>
          <a:lstStyle/>
          <a:p>
            <a:pPr marL="0" marR="0" algn="just" hangingPunct="0">
              <a:spcBef>
                <a:spcPts val="0"/>
              </a:spcBef>
              <a:spcAft>
                <a:spcPts val="0"/>
              </a:spcAft>
            </a:pPr>
            <a:r>
              <a:rPr lang="en-GB" b="1" dirty="0">
                <a:latin typeface="Calibri" panose="020F0502020204030204" pitchFamily="34" charset="0"/>
                <a:ea typeface="Times New Roman" panose="02020603050405020304" pitchFamily="18" charset="0"/>
                <a:cs typeface="Times New Roman" panose="02020603050405020304" pitchFamily="18" charset="0"/>
              </a:rPr>
              <a:t>Method 2</a:t>
            </a:r>
            <a:r>
              <a:rPr lang="en-GB" dirty="0">
                <a:latin typeface="Calibri" panose="020F0502020204030204" pitchFamily="34" charset="0"/>
                <a:ea typeface="Times New Roman" panose="02020603050405020304" pitchFamily="18" charset="0"/>
                <a:cs typeface="Times New Roman" panose="02020603050405020304" pitchFamily="18" charset="0"/>
              </a:rPr>
              <a:t> Unequal population variances assumed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B9D6F17B-9B9E-403F-8854-FD1C71BEB6DF}"/>
              </a:ext>
            </a:extLst>
          </p:cNvPr>
          <p:cNvPicPr/>
          <p:nvPr/>
        </p:nvPicPr>
        <p:blipFill>
          <a:blip r:embed="rId2"/>
          <a:stretch>
            <a:fillRect/>
          </a:stretch>
        </p:blipFill>
        <p:spPr>
          <a:xfrm>
            <a:off x="1619672" y="1719215"/>
            <a:ext cx="6187008" cy="4086049"/>
          </a:xfrm>
          <a:prstGeom prst="rect">
            <a:avLst/>
          </a:prstGeom>
        </p:spPr>
      </p:pic>
    </p:spTree>
    <p:extLst>
      <p:ext uri="{BB962C8B-B14F-4D97-AF65-F5344CB8AC3E}">
        <p14:creationId xmlns:p14="http://schemas.microsoft.com/office/powerpoint/2010/main" val="3722157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A0985-7432-4CC9-BA7A-D7E3453E218B}"/>
              </a:ext>
            </a:extLst>
          </p:cNvPr>
          <p:cNvSpPr>
            <a:spLocks noGrp="1"/>
          </p:cNvSpPr>
          <p:nvPr>
            <p:ph type="ctrTitle"/>
          </p:nvPr>
        </p:nvSpPr>
        <p:spPr>
          <a:xfrm>
            <a:off x="500034" y="285728"/>
            <a:ext cx="8248430" cy="714380"/>
          </a:xfrm>
        </p:spPr>
        <p:txBody>
          <a:bodyPr/>
          <a:lstStyle/>
          <a:p>
            <a:r>
              <a:rPr lang="en-GB" dirty="0"/>
              <a:t>Excel Data Analysis solutions</a:t>
            </a:r>
          </a:p>
        </p:txBody>
      </p:sp>
      <p:sp>
        <p:nvSpPr>
          <p:cNvPr id="3" name="Slide Number Placeholder 2">
            <a:extLst>
              <a:ext uri="{FF2B5EF4-FFF2-40B4-BE49-F238E27FC236}">
                <a16:creationId xmlns:a16="http://schemas.microsoft.com/office/drawing/2014/main" id="{AC5B4450-9DAA-4076-A00D-3045FA32AC32}"/>
              </a:ext>
            </a:extLst>
          </p:cNvPr>
          <p:cNvSpPr>
            <a:spLocks noGrp="1"/>
          </p:cNvSpPr>
          <p:nvPr>
            <p:ph type="sldNum" sz="quarter" idx="10"/>
          </p:nvPr>
        </p:nvSpPr>
        <p:spPr/>
        <p:txBody>
          <a:bodyPr/>
          <a:lstStyle/>
          <a:p>
            <a:pPr>
              <a:defRPr/>
            </a:pPr>
            <a:fld id="{F3F8053F-1846-4FFB-921F-F758CBE22FCD}" type="slidenum">
              <a:rPr lang="en-GB" smtClean="0"/>
              <a:pPr>
                <a:defRPr/>
              </a:pPr>
              <a:t>27</a:t>
            </a:fld>
            <a:endParaRPr lang="en-GB" dirty="0"/>
          </a:p>
        </p:txBody>
      </p:sp>
      <p:sp>
        <p:nvSpPr>
          <p:cNvPr id="4" name="Footer Placeholder 3">
            <a:extLst>
              <a:ext uri="{FF2B5EF4-FFF2-40B4-BE49-F238E27FC236}">
                <a16:creationId xmlns:a16="http://schemas.microsoft.com/office/drawing/2014/main" id="{E6CF4B84-E227-4845-A79F-E9F7FFCB722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403B7EDC-D5D8-4A3C-8828-9CFE5C7151FE}"/>
              </a:ext>
            </a:extLst>
          </p:cNvPr>
          <p:cNvSpPr/>
          <p:nvPr/>
        </p:nvSpPr>
        <p:spPr>
          <a:xfrm>
            <a:off x="611560" y="1268760"/>
            <a:ext cx="3888432" cy="584775"/>
          </a:xfrm>
          <a:prstGeom prst="rect">
            <a:avLst/>
          </a:prstGeom>
          <a:solidFill>
            <a:schemeClr val="accent1">
              <a:lumMod val="20000"/>
              <a:lumOff val="80000"/>
            </a:schemeClr>
          </a:solidFill>
        </p:spPr>
        <p:txBody>
          <a:bodyPr wrap="square">
            <a:spAutoFit/>
          </a:bodyPr>
          <a:lstStyle/>
          <a:p>
            <a:r>
              <a:rPr lang="en-GB" sz="1600" b="1" dirty="0">
                <a:latin typeface="Calibri" panose="020F0502020204030204" pitchFamily="34" charset="0"/>
                <a:ea typeface="Times New Roman" panose="02020603050405020304" pitchFamily="18" charset="0"/>
              </a:rPr>
              <a:t>Method 1</a:t>
            </a:r>
            <a:r>
              <a:rPr lang="en-GB" sz="1600" dirty="0">
                <a:latin typeface="Calibri" panose="020F0502020204030204" pitchFamily="34" charset="0"/>
                <a:ea typeface="Times New Roman" panose="02020603050405020304" pitchFamily="18" charset="0"/>
              </a:rPr>
              <a:t> t-Test: Two Sample Assuming Equal Variances. </a:t>
            </a:r>
            <a:endParaRPr lang="en-GB" sz="1600" dirty="0"/>
          </a:p>
        </p:txBody>
      </p:sp>
      <p:sp>
        <p:nvSpPr>
          <p:cNvPr id="7" name="Rectangle 6">
            <a:extLst>
              <a:ext uri="{FF2B5EF4-FFF2-40B4-BE49-F238E27FC236}">
                <a16:creationId xmlns:a16="http://schemas.microsoft.com/office/drawing/2014/main" id="{34E43E64-4EEB-44D9-A1D7-17AA2FF6B48D}"/>
              </a:ext>
            </a:extLst>
          </p:cNvPr>
          <p:cNvSpPr/>
          <p:nvPr/>
        </p:nvSpPr>
        <p:spPr>
          <a:xfrm>
            <a:off x="4572000" y="1268760"/>
            <a:ext cx="4176464" cy="584775"/>
          </a:xfrm>
          <a:prstGeom prst="rect">
            <a:avLst/>
          </a:prstGeom>
          <a:solidFill>
            <a:schemeClr val="accent4">
              <a:lumMod val="20000"/>
              <a:lumOff val="80000"/>
            </a:schemeClr>
          </a:solidFill>
        </p:spPr>
        <p:txBody>
          <a:bodyPr wrap="square">
            <a:spAutoFit/>
          </a:bodyPr>
          <a:lstStyle/>
          <a:p>
            <a:r>
              <a:rPr lang="en-GB" sz="1600" b="1" dirty="0">
                <a:latin typeface="Calibri" panose="020F0502020204030204" pitchFamily="34" charset="0"/>
                <a:ea typeface="Times New Roman" panose="02020603050405020304" pitchFamily="18" charset="0"/>
              </a:rPr>
              <a:t>Method 2</a:t>
            </a:r>
            <a:r>
              <a:rPr lang="en-GB" sz="1600" dirty="0">
                <a:latin typeface="Calibri" panose="020F0502020204030204" pitchFamily="34" charset="0"/>
                <a:ea typeface="Times New Roman" panose="02020603050405020304" pitchFamily="18" charset="0"/>
              </a:rPr>
              <a:t> t-Test: Two Sample Assuming Unequal Variances</a:t>
            </a:r>
            <a:endParaRPr lang="en-GB" sz="1600" dirty="0"/>
          </a:p>
        </p:txBody>
      </p:sp>
      <p:pic>
        <p:nvPicPr>
          <p:cNvPr id="9" name="Picture 8">
            <a:extLst>
              <a:ext uri="{FF2B5EF4-FFF2-40B4-BE49-F238E27FC236}">
                <a16:creationId xmlns:a16="http://schemas.microsoft.com/office/drawing/2014/main" id="{F41C3158-4B8D-469D-8732-40C205D5C247}"/>
              </a:ext>
            </a:extLst>
          </p:cNvPr>
          <p:cNvPicPr/>
          <p:nvPr/>
        </p:nvPicPr>
        <p:blipFill>
          <a:blip r:embed="rId2"/>
          <a:stretch>
            <a:fillRect/>
          </a:stretch>
        </p:blipFill>
        <p:spPr>
          <a:xfrm>
            <a:off x="611560" y="3088887"/>
            <a:ext cx="3960440" cy="2788385"/>
          </a:xfrm>
          <a:prstGeom prst="rect">
            <a:avLst/>
          </a:prstGeom>
        </p:spPr>
      </p:pic>
      <p:pic>
        <p:nvPicPr>
          <p:cNvPr id="10" name="Picture 9">
            <a:extLst>
              <a:ext uri="{FF2B5EF4-FFF2-40B4-BE49-F238E27FC236}">
                <a16:creationId xmlns:a16="http://schemas.microsoft.com/office/drawing/2014/main" id="{195FFAEA-0BF7-4309-8EEC-BB0ADCA20DD5}"/>
              </a:ext>
            </a:extLst>
          </p:cNvPr>
          <p:cNvPicPr>
            <a:picLocks noChangeAspect="1"/>
          </p:cNvPicPr>
          <p:nvPr/>
        </p:nvPicPr>
        <p:blipFill>
          <a:blip r:embed="rId3"/>
          <a:stretch>
            <a:fillRect/>
          </a:stretch>
        </p:blipFill>
        <p:spPr>
          <a:xfrm>
            <a:off x="1187624" y="1907637"/>
            <a:ext cx="2520000" cy="1181250"/>
          </a:xfrm>
          <a:prstGeom prst="rect">
            <a:avLst/>
          </a:prstGeom>
          <a:solidFill>
            <a:schemeClr val="accent3">
              <a:lumMod val="20000"/>
              <a:lumOff val="80000"/>
            </a:schemeClr>
          </a:solidFill>
        </p:spPr>
      </p:pic>
      <p:pic>
        <p:nvPicPr>
          <p:cNvPr id="11" name="Picture 10">
            <a:extLst>
              <a:ext uri="{FF2B5EF4-FFF2-40B4-BE49-F238E27FC236}">
                <a16:creationId xmlns:a16="http://schemas.microsoft.com/office/drawing/2014/main" id="{17AA7619-45DF-47C0-8B3A-1503F477C94A}"/>
              </a:ext>
            </a:extLst>
          </p:cNvPr>
          <p:cNvPicPr/>
          <p:nvPr/>
        </p:nvPicPr>
        <p:blipFill>
          <a:blip r:embed="rId4"/>
          <a:stretch>
            <a:fillRect/>
          </a:stretch>
        </p:blipFill>
        <p:spPr>
          <a:xfrm>
            <a:off x="4572000" y="3078657"/>
            <a:ext cx="4176464" cy="2788386"/>
          </a:xfrm>
          <a:prstGeom prst="rect">
            <a:avLst/>
          </a:prstGeom>
        </p:spPr>
      </p:pic>
      <p:pic>
        <p:nvPicPr>
          <p:cNvPr id="12" name="Picture 11">
            <a:extLst>
              <a:ext uri="{FF2B5EF4-FFF2-40B4-BE49-F238E27FC236}">
                <a16:creationId xmlns:a16="http://schemas.microsoft.com/office/drawing/2014/main" id="{453A1FF9-C690-46A1-8A6C-95BFF1B6C903}"/>
              </a:ext>
            </a:extLst>
          </p:cNvPr>
          <p:cNvPicPr>
            <a:picLocks noChangeAspect="1"/>
          </p:cNvPicPr>
          <p:nvPr/>
        </p:nvPicPr>
        <p:blipFill>
          <a:blip r:embed="rId5"/>
          <a:stretch>
            <a:fillRect/>
          </a:stretch>
        </p:blipFill>
        <p:spPr>
          <a:xfrm>
            <a:off x="5400232" y="1888973"/>
            <a:ext cx="2520000" cy="1154245"/>
          </a:xfrm>
          <a:prstGeom prst="rect">
            <a:avLst/>
          </a:prstGeom>
        </p:spPr>
      </p:pic>
    </p:spTree>
    <p:extLst>
      <p:ext uri="{BB962C8B-B14F-4D97-AF65-F5344CB8AC3E}">
        <p14:creationId xmlns:p14="http://schemas.microsoft.com/office/powerpoint/2010/main" val="3859962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F2518-87B2-4216-B7F4-262635822FA1}"/>
              </a:ext>
            </a:extLst>
          </p:cNvPr>
          <p:cNvSpPr>
            <a:spLocks noGrp="1"/>
          </p:cNvSpPr>
          <p:nvPr>
            <p:ph type="ctrTitle"/>
          </p:nvPr>
        </p:nvSpPr>
        <p:spPr>
          <a:xfrm>
            <a:off x="500034" y="285728"/>
            <a:ext cx="8176422" cy="714380"/>
          </a:xfrm>
        </p:spPr>
        <p:txBody>
          <a:bodyPr/>
          <a:lstStyle/>
          <a:p>
            <a:r>
              <a:rPr lang="en-GB" dirty="0"/>
              <a:t>SPSS solution (1/3)</a:t>
            </a:r>
          </a:p>
        </p:txBody>
      </p:sp>
      <p:sp>
        <p:nvSpPr>
          <p:cNvPr id="3" name="Slide Number Placeholder 2">
            <a:extLst>
              <a:ext uri="{FF2B5EF4-FFF2-40B4-BE49-F238E27FC236}">
                <a16:creationId xmlns:a16="http://schemas.microsoft.com/office/drawing/2014/main" id="{19595506-F559-4D9E-B2CD-4741916709B8}"/>
              </a:ext>
            </a:extLst>
          </p:cNvPr>
          <p:cNvSpPr>
            <a:spLocks noGrp="1"/>
          </p:cNvSpPr>
          <p:nvPr>
            <p:ph type="sldNum" sz="quarter" idx="10"/>
          </p:nvPr>
        </p:nvSpPr>
        <p:spPr/>
        <p:txBody>
          <a:bodyPr/>
          <a:lstStyle/>
          <a:p>
            <a:pPr>
              <a:defRPr/>
            </a:pPr>
            <a:fld id="{F3F8053F-1846-4FFB-921F-F758CBE22FCD}" type="slidenum">
              <a:rPr lang="en-GB" smtClean="0"/>
              <a:pPr>
                <a:defRPr/>
              </a:pPr>
              <a:t>28</a:t>
            </a:fld>
            <a:endParaRPr lang="en-GB" dirty="0"/>
          </a:p>
        </p:txBody>
      </p:sp>
      <p:sp>
        <p:nvSpPr>
          <p:cNvPr id="4" name="Footer Placeholder 3">
            <a:extLst>
              <a:ext uri="{FF2B5EF4-FFF2-40B4-BE49-F238E27FC236}">
                <a16:creationId xmlns:a16="http://schemas.microsoft.com/office/drawing/2014/main" id="{5A42B023-2072-450F-B5BF-21169896A58E}"/>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A94FE04C-9452-4597-8217-B8D3B26E12AB}"/>
              </a:ext>
            </a:extLst>
          </p:cNvPr>
          <p:cNvSpPr/>
          <p:nvPr/>
        </p:nvSpPr>
        <p:spPr>
          <a:xfrm>
            <a:off x="520402" y="1482516"/>
            <a:ext cx="2866931"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Enter data into SPSS – Figure 6.42 is the first 12 records out of a total of 43 records.</a:t>
            </a:r>
            <a:endParaRPr lang="en-GB" dirty="0"/>
          </a:p>
        </p:txBody>
      </p:sp>
      <p:pic>
        <p:nvPicPr>
          <p:cNvPr id="6" name="Picture 5">
            <a:extLst>
              <a:ext uri="{FF2B5EF4-FFF2-40B4-BE49-F238E27FC236}">
                <a16:creationId xmlns:a16="http://schemas.microsoft.com/office/drawing/2014/main" id="{C768B766-7E9F-44BF-907A-813586C1C3D2}"/>
              </a:ext>
            </a:extLst>
          </p:cNvPr>
          <p:cNvPicPr/>
          <p:nvPr/>
        </p:nvPicPr>
        <p:blipFill>
          <a:blip r:embed="rId2"/>
          <a:stretch>
            <a:fillRect/>
          </a:stretch>
        </p:blipFill>
        <p:spPr>
          <a:xfrm>
            <a:off x="969069" y="2750388"/>
            <a:ext cx="2404319" cy="2857793"/>
          </a:xfrm>
          <a:prstGeom prst="rect">
            <a:avLst/>
          </a:prstGeom>
        </p:spPr>
      </p:pic>
      <p:sp>
        <p:nvSpPr>
          <p:cNvPr id="7" name="Rectangle 6">
            <a:extLst>
              <a:ext uri="{FF2B5EF4-FFF2-40B4-BE49-F238E27FC236}">
                <a16:creationId xmlns:a16="http://schemas.microsoft.com/office/drawing/2014/main" id="{2C86EF37-B08E-4DB6-9E2D-E3295B269760}"/>
              </a:ext>
            </a:extLst>
          </p:cNvPr>
          <p:cNvSpPr/>
          <p:nvPr/>
        </p:nvSpPr>
        <p:spPr>
          <a:xfrm>
            <a:off x="4104456" y="2405846"/>
            <a:ext cx="4572000" cy="3139321"/>
          </a:xfrm>
          <a:prstGeom prst="rect">
            <a:avLst/>
          </a:prstGeom>
        </p:spPr>
        <p:txBody>
          <a:bodyPr>
            <a:spAutoFit/>
          </a:bodyPr>
          <a:lstStyle/>
          <a:p>
            <a:pPr marL="0" marR="0" algn="just" hangingPunct="0">
              <a:spcBef>
                <a:spcPts val="0"/>
              </a:spcBef>
              <a:spcAft>
                <a:spcPts val="0"/>
              </a:spcAft>
            </a:pPr>
            <a:r>
              <a:rPr lang="en-GB" dirty="0">
                <a:latin typeface="+mn-lt"/>
                <a:ea typeface="Times New Roman" panose="02020603050405020304" pitchFamily="18" charset="0"/>
                <a:cs typeface="Times New Roman" panose="02020603050405020304" pitchFamily="18" charset="0"/>
              </a:rPr>
              <a:t>Given that we have a 2-sample independent test to perform then we have created two variables for SPSS:</a:t>
            </a:r>
          </a:p>
          <a:p>
            <a:pPr marL="0" marR="0" algn="just" hangingPunct="0">
              <a:spcBef>
                <a:spcPts val="0"/>
              </a:spcBef>
              <a:spcAft>
                <a:spcPts val="0"/>
              </a:spcAft>
            </a:pPr>
            <a:r>
              <a:rPr lang="en-GB" dirty="0">
                <a:latin typeface="+mn-lt"/>
                <a:ea typeface="Times New Roman" panose="02020603050405020304" pitchFamily="18" charset="0"/>
                <a:cs typeface="Times New Roman" panose="02020603050405020304" pitchFamily="18" charset="0"/>
              </a:rPr>
              <a:t> </a:t>
            </a:r>
          </a:p>
          <a:p>
            <a:pPr marL="342900" lvl="0" indent="-342900">
              <a:spcBef>
                <a:spcPts val="0"/>
              </a:spcBef>
              <a:spcAft>
                <a:spcPts val="0"/>
              </a:spcAft>
              <a:buFont typeface="+mj-lt"/>
              <a:buAutoNum type="arabicPeriod"/>
            </a:pPr>
            <a:r>
              <a:rPr lang="en-GB" dirty="0">
                <a:latin typeface="+mn-lt"/>
              </a:rPr>
              <a:t>Group variable: 1 and 2 representing shop A and B respectively.</a:t>
            </a:r>
          </a:p>
          <a:p>
            <a:pPr marL="342900" lvl="0" indent="-342900">
              <a:spcBef>
                <a:spcPts val="0"/>
              </a:spcBef>
              <a:spcAft>
                <a:spcPts val="0"/>
              </a:spcAft>
              <a:buFont typeface="+mj-lt"/>
              <a:buAutoNum type="arabicPeriod"/>
            </a:pPr>
            <a:r>
              <a:rPr lang="en-GB" dirty="0">
                <a:latin typeface="+mn-lt"/>
              </a:rPr>
              <a:t>Beans – represents the number of beans in  each bag for Shap A and B – note that a shop A value is paired with a group value of 1 and a shop B value is paired with a group value of 2.</a:t>
            </a:r>
          </a:p>
        </p:txBody>
      </p:sp>
    </p:spTree>
    <p:extLst>
      <p:ext uri="{BB962C8B-B14F-4D97-AF65-F5344CB8AC3E}">
        <p14:creationId xmlns:p14="http://schemas.microsoft.com/office/powerpoint/2010/main" val="3303046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868C0-A039-4967-BA43-452055DBDFC9}"/>
              </a:ext>
            </a:extLst>
          </p:cNvPr>
          <p:cNvSpPr>
            <a:spLocks noGrp="1"/>
          </p:cNvSpPr>
          <p:nvPr>
            <p:ph type="ctrTitle"/>
          </p:nvPr>
        </p:nvSpPr>
        <p:spPr/>
        <p:txBody>
          <a:bodyPr/>
          <a:lstStyle/>
          <a:p>
            <a:r>
              <a:rPr lang="en-GB" dirty="0"/>
              <a:t>SPSS solution (2/3)</a:t>
            </a:r>
          </a:p>
        </p:txBody>
      </p:sp>
      <p:sp>
        <p:nvSpPr>
          <p:cNvPr id="3" name="Slide Number Placeholder 2">
            <a:extLst>
              <a:ext uri="{FF2B5EF4-FFF2-40B4-BE49-F238E27FC236}">
                <a16:creationId xmlns:a16="http://schemas.microsoft.com/office/drawing/2014/main" id="{004E26B4-CEE0-49CE-B81E-B51F3F2AC77F}"/>
              </a:ext>
            </a:extLst>
          </p:cNvPr>
          <p:cNvSpPr>
            <a:spLocks noGrp="1"/>
          </p:cNvSpPr>
          <p:nvPr>
            <p:ph type="sldNum" sz="quarter" idx="10"/>
          </p:nvPr>
        </p:nvSpPr>
        <p:spPr/>
        <p:txBody>
          <a:bodyPr/>
          <a:lstStyle/>
          <a:p>
            <a:pPr>
              <a:defRPr/>
            </a:pPr>
            <a:fld id="{F3F8053F-1846-4FFB-921F-F758CBE22FCD}" type="slidenum">
              <a:rPr lang="en-GB" smtClean="0"/>
              <a:pPr>
                <a:defRPr/>
              </a:pPr>
              <a:t>29</a:t>
            </a:fld>
            <a:endParaRPr lang="en-GB" dirty="0"/>
          </a:p>
        </p:txBody>
      </p:sp>
      <p:sp>
        <p:nvSpPr>
          <p:cNvPr id="4" name="Footer Placeholder 3">
            <a:extLst>
              <a:ext uri="{FF2B5EF4-FFF2-40B4-BE49-F238E27FC236}">
                <a16:creationId xmlns:a16="http://schemas.microsoft.com/office/drawing/2014/main" id="{F49925BC-CC6B-4018-BBB6-5685960A5475}"/>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8635346E-B343-4B75-87AA-6281D33D447C}"/>
              </a:ext>
            </a:extLst>
          </p:cNvPr>
          <p:cNvSpPr/>
          <p:nvPr/>
        </p:nvSpPr>
        <p:spPr>
          <a:xfrm>
            <a:off x="500034" y="1716611"/>
            <a:ext cx="3423894" cy="3970318"/>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Transfer variable Beans into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est Variable(s) box</a:t>
            </a: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Transfer Group variable into </a:t>
            </a:r>
            <a:r>
              <a:rPr lang="en-GB" u="sng" dirty="0">
                <a:latin typeface="Calibri" panose="020F0502020204030204" pitchFamily="34" charset="0"/>
                <a:ea typeface="Times New Roman" panose="02020603050405020304" pitchFamily="18" charset="0"/>
                <a:cs typeface="Times New Roman" panose="02020603050405020304" pitchFamily="18" charset="0"/>
              </a:rPr>
              <a:t>G</a:t>
            </a:r>
            <a:r>
              <a:rPr lang="en-GB" dirty="0">
                <a:latin typeface="Calibri" panose="020F0502020204030204" pitchFamily="34" charset="0"/>
                <a:ea typeface="Times New Roman" panose="02020603050405020304" pitchFamily="18" charset="0"/>
                <a:cs typeface="Times New Roman" panose="02020603050405020304" pitchFamily="18" charset="0"/>
              </a:rPr>
              <a:t>rouping Variable box</a:t>
            </a:r>
          </a:p>
          <a:p>
            <a:pPr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on </a:t>
            </a:r>
            <a:r>
              <a:rPr lang="en-GB" u="sng" dirty="0">
                <a:latin typeface="Calibri" panose="020F0502020204030204" pitchFamily="34" charset="0"/>
                <a:ea typeface="Times New Roman" panose="02020603050405020304" pitchFamily="18" charset="0"/>
                <a:cs typeface="Times New Roman" panose="02020603050405020304" pitchFamily="18" charset="0"/>
              </a:rPr>
              <a:t>D</a:t>
            </a:r>
            <a:r>
              <a:rPr lang="en-GB" dirty="0">
                <a:latin typeface="Calibri" panose="020F0502020204030204" pitchFamily="34" charset="0"/>
                <a:ea typeface="Times New Roman" panose="02020603050405020304" pitchFamily="18" charset="0"/>
                <a:cs typeface="Times New Roman" panose="02020603050405020304" pitchFamily="18" charset="0"/>
              </a:rPr>
              <a:t>efine Groups and type 1 in the Group </a:t>
            </a:r>
            <a:r>
              <a:rPr lang="en-GB" u="sng"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box and 2 in the Group </a:t>
            </a:r>
            <a:r>
              <a:rPr lang="en-GB" u="sng" dirty="0">
                <a:latin typeface="Calibri" panose="020F0502020204030204" pitchFamily="34" charset="0"/>
                <a:ea typeface="Times New Roman" panose="02020603050405020304" pitchFamily="18" charset="0"/>
                <a:cs typeface="Times New Roman" panose="02020603050405020304" pitchFamily="18" charset="0"/>
              </a:rPr>
              <a:t>2</a:t>
            </a:r>
            <a:r>
              <a:rPr lang="en-GB" dirty="0">
                <a:latin typeface="Calibri" panose="020F0502020204030204" pitchFamily="34" charset="0"/>
                <a:ea typeface="Times New Roman" panose="02020603050405020304" pitchFamily="18" charset="0"/>
                <a:cs typeface="Times New Roman" panose="02020603050405020304" pitchFamily="18" charset="0"/>
              </a:rPr>
              <a:t> box</a:t>
            </a: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ontinue</a:t>
            </a:r>
          </a:p>
          <a:p>
            <a:pPr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on </a:t>
            </a:r>
            <a:r>
              <a:rPr lang="en-GB" u="sng" dirty="0">
                <a:latin typeface="Calibri" panose="020F0502020204030204" pitchFamily="34" charset="0"/>
                <a:ea typeface="Times New Roman" panose="02020603050405020304" pitchFamily="18" charset="0"/>
                <a:cs typeface="Times New Roman" panose="02020603050405020304" pitchFamily="18" charset="0"/>
              </a:rPr>
              <a:t>O</a:t>
            </a:r>
            <a:r>
              <a:rPr lang="en-GB" dirty="0">
                <a:latin typeface="Calibri" panose="020F0502020204030204" pitchFamily="34" charset="0"/>
                <a:ea typeface="Times New Roman" panose="02020603050405020304" pitchFamily="18" charset="0"/>
                <a:cs typeface="Times New Roman" panose="02020603050405020304" pitchFamily="18" charset="0"/>
              </a:rPr>
              <a:t>ptions</a:t>
            </a: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Type 95% in the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onfidence Interval Percentage box</a:t>
            </a: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ontinue</a:t>
            </a:r>
          </a:p>
        </p:txBody>
      </p:sp>
      <p:sp>
        <p:nvSpPr>
          <p:cNvPr id="6" name="Rectangle 5">
            <a:extLst>
              <a:ext uri="{FF2B5EF4-FFF2-40B4-BE49-F238E27FC236}">
                <a16:creationId xmlns:a16="http://schemas.microsoft.com/office/drawing/2014/main" id="{B76418A9-A46F-4CA4-A2CC-C7E16390D7B3}"/>
              </a:ext>
            </a:extLst>
          </p:cNvPr>
          <p:cNvSpPr/>
          <p:nvPr/>
        </p:nvSpPr>
        <p:spPr>
          <a:xfrm>
            <a:off x="500034" y="1268760"/>
            <a:ext cx="8248430" cy="369332"/>
          </a:xfrm>
          <a:prstGeom prst="rect">
            <a:avLst/>
          </a:prstGeom>
          <a:solidFill>
            <a:schemeClr val="accent2">
              <a:lumMod val="20000"/>
              <a:lumOff val="80000"/>
            </a:schemeClr>
          </a:solidFill>
        </p:spPr>
        <p:txBody>
          <a:bodyPr wrap="square">
            <a:spAutoFit/>
          </a:bodyPr>
          <a:lstStyle/>
          <a:p>
            <a:r>
              <a:rPr lang="en-GB" u="sng" dirty="0">
                <a:latin typeface="Calibri" panose="020F0502020204030204" pitchFamily="34" charset="0"/>
                <a:ea typeface="Times New Roman" panose="02020603050405020304" pitchFamily="18" charset="0"/>
                <a:cs typeface="Times New Roman" panose="02020603050405020304" pitchFamily="18" charset="0"/>
              </a:rPr>
              <a:t>A</a:t>
            </a:r>
            <a:r>
              <a:rPr lang="en-GB" dirty="0">
                <a:latin typeface="Calibri" panose="020F0502020204030204" pitchFamily="34" charset="0"/>
                <a:ea typeface="Times New Roman" panose="02020603050405020304" pitchFamily="18" charset="0"/>
                <a:cs typeface="Times New Roman" panose="02020603050405020304" pitchFamily="18" charset="0"/>
              </a:rPr>
              <a:t>nalyze &gt; Co</a:t>
            </a:r>
            <a:r>
              <a:rPr lang="en-GB" u="sng" dirty="0">
                <a:latin typeface="Calibri" panose="020F0502020204030204" pitchFamily="34" charset="0"/>
                <a:ea typeface="Times New Roman" panose="02020603050405020304" pitchFamily="18" charset="0"/>
                <a:cs typeface="Times New Roman" panose="02020603050405020304" pitchFamily="18" charset="0"/>
              </a:rPr>
              <a:t>m</a:t>
            </a:r>
            <a:r>
              <a:rPr lang="en-GB" dirty="0">
                <a:latin typeface="Calibri" panose="020F0502020204030204" pitchFamily="34" charset="0"/>
                <a:ea typeface="Times New Roman" panose="02020603050405020304" pitchFamily="18" charset="0"/>
                <a:cs typeface="Times New Roman" panose="02020603050405020304" pitchFamily="18" charset="0"/>
              </a:rPr>
              <a:t>pare Means &gt; Independen</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-Samples T Test</a:t>
            </a:r>
            <a:endParaRPr lang="en-GB" dirty="0"/>
          </a:p>
        </p:txBody>
      </p:sp>
      <p:pic>
        <p:nvPicPr>
          <p:cNvPr id="7" name="Picture 6">
            <a:extLst>
              <a:ext uri="{FF2B5EF4-FFF2-40B4-BE49-F238E27FC236}">
                <a16:creationId xmlns:a16="http://schemas.microsoft.com/office/drawing/2014/main" id="{23EED228-41D9-45D8-935A-DBD93BD4E08A}"/>
              </a:ext>
            </a:extLst>
          </p:cNvPr>
          <p:cNvPicPr/>
          <p:nvPr/>
        </p:nvPicPr>
        <p:blipFill>
          <a:blip r:embed="rId2"/>
          <a:stretch>
            <a:fillRect/>
          </a:stretch>
        </p:blipFill>
        <p:spPr>
          <a:xfrm>
            <a:off x="4283968" y="1788569"/>
            <a:ext cx="4419603" cy="3266899"/>
          </a:xfrm>
          <a:prstGeom prst="rect">
            <a:avLst/>
          </a:prstGeom>
        </p:spPr>
      </p:pic>
      <p:sp>
        <p:nvSpPr>
          <p:cNvPr id="8" name="Rectangle 7">
            <a:extLst>
              <a:ext uri="{FF2B5EF4-FFF2-40B4-BE49-F238E27FC236}">
                <a16:creationId xmlns:a16="http://schemas.microsoft.com/office/drawing/2014/main" id="{90D6E0EC-00C7-4B0D-B707-C807D95427EF}"/>
              </a:ext>
            </a:extLst>
          </p:cNvPr>
          <p:cNvSpPr/>
          <p:nvPr/>
        </p:nvSpPr>
        <p:spPr>
          <a:xfrm>
            <a:off x="4211960" y="5219908"/>
            <a:ext cx="1152128" cy="369332"/>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Ok</a:t>
            </a:r>
          </a:p>
        </p:txBody>
      </p:sp>
    </p:spTree>
    <p:extLst>
      <p:ext uri="{BB962C8B-B14F-4D97-AF65-F5344CB8AC3E}">
        <p14:creationId xmlns:p14="http://schemas.microsoft.com/office/powerpoint/2010/main" val="2357983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41E07-CE09-4B17-8366-F762316E7272}"/>
              </a:ext>
            </a:extLst>
          </p:cNvPr>
          <p:cNvSpPr>
            <a:spLocks noGrp="1"/>
          </p:cNvSpPr>
          <p:nvPr>
            <p:ph type="ctrTitle"/>
          </p:nvPr>
        </p:nvSpPr>
        <p:spPr/>
        <p:txBody>
          <a:bodyPr/>
          <a:lstStyle/>
          <a:p>
            <a:r>
              <a:rPr lang="en-GB" dirty="0"/>
              <a:t>Textbook examples</a:t>
            </a:r>
          </a:p>
        </p:txBody>
      </p:sp>
      <p:sp>
        <p:nvSpPr>
          <p:cNvPr id="3" name="Slide Number Placeholder 2">
            <a:extLst>
              <a:ext uri="{FF2B5EF4-FFF2-40B4-BE49-F238E27FC236}">
                <a16:creationId xmlns:a16="http://schemas.microsoft.com/office/drawing/2014/main" id="{CB0B8417-41A7-474F-A168-A8736F667DE1}"/>
              </a:ext>
            </a:extLst>
          </p:cNvPr>
          <p:cNvSpPr>
            <a:spLocks noGrp="1"/>
          </p:cNvSpPr>
          <p:nvPr>
            <p:ph type="sldNum" sz="quarter" idx="10"/>
          </p:nvPr>
        </p:nvSpPr>
        <p:spPr/>
        <p:txBody>
          <a:bodyPr/>
          <a:lstStyle/>
          <a:p>
            <a:pPr>
              <a:defRPr/>
            </a:pPr>
            <a:fld id="{F3F8053F-1846-4FFB-921F-F758CBE22FCD}" type="slidenum">
              <a:rPr lang="en-GB" smtClean="0"/>
              <a:pPr>
                <a:defRPr/>
              </a:pPr>
              <a:t>3</a:t>
            </a:fld>
            <a:endParaRPr lang="en-GB" dirty="0"/>
          </a:p>
        </p:txBody>
      </p:sp>
      <p:sp>
        <p:nvSpPr>
          <p:cNvPr id="4" name="Footer Placeholder 3">
            <a:extLst>
              <a:ext uri="{FF2B5EF4-FFF2-40B4-BE49-F238E27FC236}">
                <a16:creationId xmlns:a16="http://schemas.microsoft.com/office/drawing/2014/main" id="{92715F21-54EB-4827-82E4-E6B161F91D43}"/>
              </a:ext>
            </a:extLst>
          </p:cNvPr>
          <p:cNvSpPr>
            <a:spLocks noGrp="1"/>
          </p:cNvSpPr>
          <p:nvPr>
            <p:ph type="ftr" sz="quarter" idx="11"/>
          </p:nvPr>
        </p:nvSpPr>
        <p:spPr/>
        <p:txBody>
          <a:bodyPr/>
          <a:lstStyle/>
          <a:p>
            <a:pPr>
              <a:defRPr/>
            </a:pPr>
            <a:r>
              <a:rPr lang="en-GB"/>
              <a:t>Glyn Davis &amp; Branko Pecar</a:t>
            </a:r>
            <a:endParaRPr lang="en-GB" b="0"/>
          </a:p>
        </p:txBody>
      </p:sp>
      <p:sp>
        <p:nvSpPr>
          <p:cNvPr id="6" name="Rectangle 5">
            <a:extLst>
              <a:ext uri="{FF2B5EF4-FFF2-40B4-BE49-F238E27FC236}">
                <a16:creationId xmlns:a16="http://schemas.microsoft.com/office/drawing/2014/main" id="{E6AD4672-74E9-4F08-B769-88AE07D270AB}"/>
              </a:ext>
            </a:extLst>
          </p:cNvPr>
          <p:cNvSpPr/>
          <p:nvPr/>
        </p:nvSpPr>
        <p:spPr>
          <a:xfrm>
            <a:off x="500034" y="1196752"/>
            <a:ext cx="1479678" cy="3970318"/>
          </a:xfrm>
          <a:prstGeom prst="rect">
            <a:avLst/>
          </a:prstGeom>
        </p:spPr>
        <p:txBody>
          <a:bodyPr wrap="square">
            <a:spAutoFit/>
          </a:bodyPr>
          <a:lstStyle/>
          <a:p>
            <a:r>
              <a:rPr lang="en-US" dirty="0">
                <a:latin typeface="Calibri" panose="020F0502020204030204" pitchFamily="34" charset="0"/>
                <a:ea typeface="Times New Roman" panose="02020603050405020304" pitchFamily="18" charset="0"/>
                <a:cs typeface="Times New Roman" panose="02020603050405020304" pitchFamily="18" charset="0"/>
              </a:rPr>
              <a:t>Table 7.1 provides a list of parametric statistical tests described in this textbook together with identification of which methods are solved via Excel and SPSS.</a:t>
            </a:r>
            <a:endParaRPr lang="en-GB" dirty="0"/>
          </a:p>
        </p:txBody>
      </p:sp>
      <p:graphicFrame>
        <p:nvGraphicFramePr>
          <p:cNvPr id="7" name="Table 6">
            <a:extLst>
              <a:ext uri="{FF2B5EF4-FFF2-40B4-BE49-F238E27FC236}">
                <a16:creationId xmlns:a16="http://schemas.microsoft.com/office/drawing/2014/main" id="{176D6A66-D2F8-42CF-877A-AE5C252803AA}"/>
              </a:ext>
            </a:extLst>
          </p:cNvPr>
          <p:cNvGraphicFramePr>
            <a:graphicFrameLocks noGrp="1"/>
          </p:cNvGraphicFramePr>
          <p:nvPr>
            <p:extLst>
              <p:ext uri="{D42A27DB-BD31-4B8C-83A1-F6EECF244321}">
                <p14:modId xmlns:p14="http://schemas.microsoft.com/office/powerpoint/2010/main" val="4263977632"/>
              </p:ext>
            </p:extLst>
          </p:nvPr>
        </p:nvGraphicFramePr>
        <p:xfrm>
          <a:off x="2195736" y="1174489"/>
          <a:ext cx="6519639" cy="3960442"/>
        </p:xfrm>
        <a:graphic>
          <a:graphicData uri="http://schemas.openxmlformats.org/drawingml/2006/table">
            <a:tbl>
              <a:tblPr firstRow="1" firstCol="1" bandRow="1">
                <a:tableStyleId>{5C22544A-7EE6-4342-B048-85BDC9FD1C3A}</a:tableStyleId>
              </a:tblPr>
              <a:tblGrid>
                <a:gridCol w="4468993">
                  <a:extLst>
                    <a:ext uri="{9D8B030D-6E8A-4147-A177-3AD203B41FA5}">
                      <a16:colId xmlns:a16="http://schemas.microsoft.com/office/drawing/2014/main" val="3730376642"/>
                    </a:ext>
                  </a:extLst>
                </a:gridCol>
                <a:gridCol w="1025323">
                  <a:extLst>
                    <a:ext uri="{9D8B030D-6E8A-4147-A177-3AD203B41FA5}">
                      <a16:colId xmlns:a16="http://schemas.microsoft.com/office/drawing/2014/main" val="3211441886"/>
                    </a:ext>
                  </a:extLst>
                </a:gridCol>
                <a:gridCol w="1025323">
                  <a:extLst>
                    <a:ext uri="{9D8B030D-6E8A-4147-A177-3AD203B41FA5}">
                      <a16:colId xmlns:a16="http://schemas.microsoft.com/office/drawing/2014/main" val="2859446451"/>
                    </a:ext>
                  </a:extLst>
                </a:gridCol>
              </a:tblGrid>
              <a:tr h="282889">
                <a:tc>
                  <a:txBody>
                    <a:bodyPr/>
                    <a:lstStyle/>
                    <a:p>
                      <a:pPr marL="0" marR="0" algn="l" hangingPunct="0">
                        <a:spcBef>
                          <a:spcPts val="0"/>
                        </a:spcBef>
                        <a:spcAft>
                          <a:spcPts val="0"/>
                        </a:spcAft>
                      </a:pPr>
                      <a:r>
                        <a:rPr lang="en-US" sz="1400" dirty="0">
                          <a:effectLst/>
                        </a:rPr>
                        <a:t>Statistics test</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effectLst/>
                        </a:rPr>
                        <a:t>Excel</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effectLst/>
                        </a:rPr>
                        <a:t>SPSS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7706442"/>
                  </a:ext>
                </a:extLst>
              </a:tr>
              <a:tr h="282889">
                <a:tc>
                  <a:txBody>
                    <a:bodyPr/>
                    <a:lstStyle/>
                    <a:p>
                      <a:pPr marL="0" marR="0" algn="l" hangingPunct="0">
                        <a:spcBef>
                          <a:spcPts val="0"/>
                        </a:spcBef>
                        <a:spcAft>
                          <a:spcPts val="0"/>
                        </a:spcAft>
                      </a:pPr>
                      <a:r>
                        <a:rPr lang="en-US" sz="1400">
                          <a:effectLst/>
                        </a:rPr>
                        <a:t>One sample z test for the population mean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dirty="0">
                          <a:solidFill>
                            <a:schemeClr val="tx1"/>
                          </a:solidFill>
                          <a:effectLst/>
                        </a:rPr>
                        <a:t>Yes</a:t>
                      </a:r>
                      <a:endParaRPr lang="en-GB"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dirty="0">
                          <a:effectLst/>
                        </a:rPr>
                        <a:t>No</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07625425"/>
                  </a:ext>
                </a:extLst>
              </a:tr>
              <a:tr h="282889">
                <a:tc>
                  <a:txBody>
                    <a:bodyPr/>
                    <a:lstStyle/>
                    <a:p>
                      <a:pPr marL="0" marR="0" algn="l" hangingPunct="0">
                        <a:spcBef>
                          <a:spcPts val="0"/>
                        </a:spcBef>
                        <a:spcAft>
                          <a:spcPts val="0"/>
                        </a:spcAft>
                      </a:pPr>
                      <a:r>
                        <a:rPr lang="en-US" sz="1400">
                          <a:effectLst/>
                        </a:rPr>
                        <a:t>One sample t test for the population mean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dirty="0">
                          <a:solidFill>
                            <a:srgbClr val="FF0000"/>
                          </a:solidFill>
                          <a:effectLst/>
                        </a:rPr>
                        <a:t>Yes</a:t>
                      </a:r>
                      <a:endParaRPr lang="en-GB" sz="1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dirty="0">
                          <a:solidFill>
                            <a:srgbClr val="FF0000"/>
                          </a:solidFill>
                          <a:effectLst/>
                        </a:rPr>
                        <a:t>Yes</a:t>
                      </a:r>
                      <a:endParaRPr lang="en-GB" sz="1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57005143"/>
                  </a:ext>
                </a:extLst>
              </a:tr>
              <a:tr h="282889">
                <a:tc>
                  <a:txBody>
                    <a:bodyPr/>
                    <a:lstStyle/>
                    <a:p>
                      <a:pPr marL="0" marR="0" algn="l" hangingPunct="0">
                        <a:spcBef>
                          <a:spcPts val="0"/>
                        </a:spcBef>
                        <a:spcAft>
                          <a:spcPts val="0"/>
                        </a:spcAft>
                      </a:pPr>
                      <a:r>
                        <a:rPr lang="en-US" sz="1400">
                          <a:effectLst/>
                        </a:rPr>
                        <a:t>One sample z test for the population proportion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effectLst/>
                        </a:rPr>
                        <a:t>Yes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effectLst/>
                        </a:rPr>
                        <a:t>No</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67309681"/>
                  </a:ext>
                </a:extLst>
              </a:tr>
              <a:tr h="282889">
                <a:tc>
                  <a:txBody>
                    <a:bodyPr/>
                    <a:lstStyle/>
                    <a:p>
                      <a:pPr marL="0" marR="0" algn="l" hangingPunct="0">
                        <a:spcBef>
                          <a:spcPts val="0"/>
                        </a:spcBef>
                        <a:spcAft>
                          <a:spcPts val="0"/>
                        </a:spcAft>
                      </a:pPr>
                      <a:r>
                        <a:rPr lang="en-US" sz="1400">
                          <a:effectLst/>
                        </a:rPr>
                        <a:t>Two sample z test for two independent population means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effectLst/>
                        </a:rPr>
                        <a:t>Yes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effectLst/>
                        </a:rPr>
                        <a:t>No</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96064393"/>
                  </a:ext>
                </a:extLst>
              </a:tr>
              <a:tr h="565777">
                <a:tc>
                  <a:txBody>
                    <a:bodyPr/>
                    <a:lstStyle/>
                    <a:p>
                      <a:pPr marL="0" marR="0" algn="l" hangingPunct="0">
                        <a:spcBef>
                          <a:spcPts val="0"/>
                        </a:spcBef>
                        <a:spcAft>
                          <a:spcPts val="0"/>
                        </a:spcAft>
                      </a:pPr>
                      <a:r>
                        <a:rPr lang="en-US" sz="1400">
                          <a:effectLst/>
                        </a:rPr>
                        <a:t>Two sample z test for two independent population proportions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effectLst/>
                        </a:rPr>
                        <a:t>Yes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effectLst/>
                        </a:rPr>
                        <a:t>No</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37762970"/>
                  </a:ext>
                </a:extLst>
              </a:tr>
              <a:tr h="565777">
                <a:tc>
                  <a:txBody>
                    <a:bodyPr/>
                    <a:lstStyle/>
                    <a:p>
                      <a:pPr marL="0" marR="0" algn="l" hangingPunct="0">
                        <a:spcBef>
                          <a:spcPts val="0"/>
                        </a:spcBef>
                        <a:spcAft>
                          <a:spcPts val="0"/>
                        </a:spcAft>
                      </a:pPr>
                      <a:r>
                        <a:rPr lang="en-US" sz="1400">
                          <a:effectLst/>
                        </a:rPr>
                        <a:t>Two sample t test for two population means (independent samples, equal variance)</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dirty="0">
                          <a:solidFill>
                            <a:srgbClr val="FF0000"/>
                          </a:solidFill>
                          <a:effectLst/>
                        </a:rPr>
                        <a:t>Yes</a:t>
                      </a:r>
                      <a:endParaRPr lang="en-GB" sz="1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dirty="0">
                          <a:solidFill>
                            <a:srgbClr val="FF0000"/>
                          </a:solidFill>
                          <a:effectLst/>
                        </a:rPr>
                        <a:t>Yes</a:t>
                      </a:r>
                      <a:endParaRPr lang="en-GB" sz="1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282259"/>
                  </a:ext>
                </a:extLst>
              </a:tr>
              <a:tr h="565777">
                <a:tc>
                  <a:txBody>
                    <a:bodyPr/>
                    <a:lstStyle/>
                    <a:p>
                      <a:pPr marL="0" marR="0" algn="l" hangingPunct="0">
                        <a:spcBef>
                          <a:spcPts val="0"/>
                        </a:spcBef>
                        <a:spcAft>
                          <a:spcPts val="0"/>
                        </a:spcAft>
                      </a:pPr>
                      <a:r>
                        <a:rPr lang="en-US" sz="1400" dirty="0">
                          <a:effectLst/>
                        </a:rPr>
                        <a:t>Two sample t test for two population means (independent samples, unequal variance)</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solidFill>
                            <a:srgbClr val="FF0000"/>
                          </a:solidFill>
                          <a:effectLst/>
                        </a:rPr>
                        <a:t>Yes</a:t>
                      </a:r>
                      <a:endParaRPr lang="en-GB" sz="140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dirty="0">
                          <a:solidFill>
                            <a:srgbClr val="FF0000"/>
                          </a:solidFill>
                          <a:effectLst/>
                        </a:rPr>
                        <a:t>Yes</a:t>
                      </a:r>
                      <a:endParaRPr lang="en-GB" sz="1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5481534"/>
                  </a:ext>
                </a:extLst>
              </a:tr>
              <a:tr h="565777">
                <a:tc>
                  <a:txBody>
                    <a:bodyPr/>
                    <a:lstStyle/>
                    <a:p>
                      <a:pPr marL="0" marR="0" algn="l" hangingPunct="0">
                        <a:spcBef>
                          <a:spcPts val="0"/>
                        </a:spcBef>
                        <a:spcAft>
                          <a:spcPts val="0"/>
                        </a:spcAft>
                      </a:pPr>
                      <a:r>
                        <a:rPr lang="en-US" sz="1400">
                          <a:effectLst/>
                        </a:rPr>
                        <a:t>Two sample t test for two population means (dependent samples)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solidFill>
                            <a:srgbClr val="FF0000"/>
                          </a:solidFill>
                          <a:effectLst/>
                        </a:rPr>
                        <a:t>Yes</a:t>
                      </a:r>
                      <a:endParaRPr lang="en-GB" sz="140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dirty="0">
                          <a:solidFill>
                            <a:srgbClr val="FF0000"/>
                          </a:solidFill>
                          <a:effectLst/>
                        </a:rPr>
                        <a:t>Yes</a:t>
                      </a:r>
                      <a:endParaRPr lang="en-GB" sz="1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6351913"/>
                  </a:ext>
                </a:extLst>
              </a:tr>
              <a:tr h="282889">
                <a:tc>
                  <a:txBody>
                    <a:bodyPr/>
                    <a:lstStyle/>
                    <a:p>
                      <a:pPr marL="0" marR="0" algn="l" hangingPunct="0">
                        <a:spcBef>
                          <a:spcPts val="0"/>
                        </a:spcBef>
                        <a:spcAft>
                          <a:spcPts val="0"/>
                        </a:spcAft>
                      </a:pPr>
                      <a:r>
                        <a:rPr lang="en-US" sz="1400">
                          <a:effectLst/>
                        </a:rPr>
                        <a:t>Two sample F test for two population variances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a:effectLst/>
                        </a:rPr>
                        <a:t>Online</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US" sz="1400" dirty="0">
                          <a:effectLst/>
                        </a:rPr>
                        <a:t>Online</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9564904"/>
                  </a:ext>
                </a:extLst>
              </a:tr>
            </a:tbl>
          </a:graphicData>
        </a:graphic>
      </p:graphicFrame>
      <p:sp>
        <p:nvSpPr>
          <p:cNvPr id="8" name="TextBox 7">
            <a:extLst>
              <a:ext uri="{FF2B5EF4-FFF2-40B4-BE49-F238E27FC236}">
                <a16:creationId xmlns:a16="http://schemas.microsoft.com/office/drawing/2014/main" id="{1AF1984F-06CE-4C8F-AD94-72585F1EADDC}"/>
              </a:ext>
            </a:extLst>
          </p:cNvPr>
          <p:cNvSpPr txBox="1"/>
          <p:nvPr/>
        </p:nvSpPr>
        <p:spPr>
          <a:xfrm>
            <a:off x="500034" y="5178518"/>
            <a:ext cx="8215341" cy="707886"/>
          </a:xfrm>
          <a:prstGeom prst="rect">
            <a:avLst/>
          </a:prstGeom>
          <a:solidFill>
            <a:schemeClr val="accent2">
              <a:lumMod val="20000"/>
              <a:lumOff val="80000"/>
            </a:schemeClr>
          </a:solidFill>
        </p:spPr>
        <p:txBody>
          <a:bodyPr wrap="square" rtlCol="0">
            <a:spAutoFit/>
          </a:bodyPr>
          <a:lstStyle/>
          <a:p>
            <a:r>
              <a:rPr lang="en-GB" sz="2000" dirty="0">
                <a:solidFill>
                  <a:srgbClr val="FF0000"/>
                </a:solidFill>
              </a:rPr>
              <a:t>To illustrate we will now look at examples which can be solved using Excel and SPSS: </a:t>
            </a:r>
            <a:r>
              <a:rPr lang="en-GB" sz="2000" dirty="0"/>
              <a:t>Student’s t-tests</a:t>
            </a:r>
            <a:r>
              <a:rPr lang="en-GB" sz="2000" dirty="0">
                <a:solidFill>
                  <a:srgbClr val="FF0000"/>
                </a:solidFill>
              </a:rPr>
              <a:t>.</a:t>
            </a:r>
          </a:p>
        </p:txBody>
      </p:sp>
    </p:spTree>
    <p:extLst>
      <p:ext uri="{BB962C8B-B14F-4D97-AF65-F5344CB8AC3E}">
        <p14:creationId xmlns:p14="http://schemas.microsoft.com/office/powerpoint/2010/main" val="35575442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1CBE3-2E20-4192-8815-1C7ECE34ED39}"/>
              </a:ext>
            </a:extLst>
          </p:cNvPr>
          <p:cNvSpPr>
            <a:spLocks noGrp="1"/>
          </p:cNvSpPr>
          <p:nvPr>
            <p:ph type="ctrTitle"/>
          </p:nvPr>
        </p:nvSpPr>
        <p:spPr/>
        <p:txBody>
          <a:bodyPr/>
          <a:lstStyle/>
          <a:p>
            <a:r>
              <a:rPr lang="en-GB" dirty="0"/>
              <a:t>SPSS solution (3/3)</a:t>
            </a:r>
          </a:p>
        </p:txBody>
      </p:sp>
      <p:sp>
        <p:nvSpPr>
          <p:cNvPr id="3" name="Slide Number Placeholder 2">
            <a:extLst>
              <a:ext uri="{FF2B5EF4-FFF2-40B4-BE49-F238E27FC236}">
                <a16:creationId xmlns:a16="http://schemas.microsoft.com/office/drawing/2014/main" id="{15921CA7-AF77-47E8-A265-5FB99CDE5CC8}"/>
              </a:ext>
            </a:extLst>
          </p:cNvPr>
          <p:cNvSpPr>
            <a:spLocks noGrp="1"/>
          </p:cNvSpPr>
          <p:nvPr>
            <p:ph type="sldNum" sz="quarter" idx="10"/>
          </p:nvPr>
        </p:nvSpPr>
        <p:spPr/>
        <p:txBody>
          <a:bodyPr/>
          <a:lstStyle/>
          <a:p>
            <a:pPr>
              <a:defRPr/>
            </a:pPr>
            <a:fld id="{F3F8053F-1846-4FFB-921F-F758CBE22FCD}" type="slidenum">
              <a:rPr lang="en-GB" smtClean="0"/>
              <a:pPr>
                <a:defRPr/>
              </a:pPr>
              <a:t>30</a:t>
            </a:fld>
            <a:endParaRPr lang="en-GB" dirty="0"/>
          </a:p>
        </p:txBody>
      </p:sp>
      <p:sp>
        <p:nvSpPr>
          <p:cNvPr id="4" name="Footer Placeholder 3">
            <a:extLst>
              <a:ext uri="{FF2B5EF4-FFF2-40B4-BE49-F238E27FC236}">
                <a16:creationId xmlns:a16="http://schemas.microsoft.com/office/drawing/2014/main" id="{0FFF83AE-7E2D-402E-9F60-9C37E9EEE11C}"/>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6FE66A3A-1920-4D9A-BB2B-5A0AA8413B41}"/>
              </a:ext>
            </a:extLst>
          </p:cNvPr>
          <p:cNvSpPr/>
          <p:nvPr/>
        </p:nvSpPr>
        <p:spPr>
          <a:xfrm>
            <a:off x="1817948" y="1196752"/>
            <a:ext cx="5508104" cy="369332"/>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first table gives the group statistics for shop A and B.</a:t>
            </a:r>
            <a:endParaRPr lang="en-GB" dirty="0"/>
          </a:p>
        </p:txBody>
      </p:sp>
      <p:pic>
        <p:nvPicPr>
          <p:cNvPr id="6" name="Picture 5">
            <a:extLst>
              <a:ext uri="{FF2B5EF4-FFF2-40B4-BE49-F238E27FC236}">
                <a16:creationId xmlns:a16="http://schemas.microsoft.com/office/drawing/2014/main" id="{B30EE55D-3D3B-4F0F-B2B7-71C8A94C3E36}"/>
              </a:ext>
            </a:extLst>
          </p:cNvPr>
          <p:cNvPicPr/>
          <p:nvPr/>
        </p:nvPicPr>
        <p:blipFill>
          <a:blip r:embed="rId2"/>
          <a:stretch>
            <a:fillRect/>
          </a:stretch>
        </p:blipFill>
        <p:spPr>
          <a:xfrm>
            <a:off x="2951820" y="1603926"/>
            <a:ext cx="3603848" cy="1335314"/>
          </a:xfrm>
          <a:prstGeom prst="rect">
            <a:avLst/>
          </a:prstGeom>
        </p:spPr>
      </p:pic>
      <p:sp>
        <p:nvSpPr>
          <p:cNvPr id="7" name="Rectangle 6">
            <a:extLst>
              <a:ext uri="{FF2B5EF4-FFF2-40B4-BE49-F238E27FC236}">
                <a16:creationId xmlns:a16="http://schemas.microsoft.com/office/drawing/2014/main" id="{DF016581-B485-4EA8-A540-E1D5A48120C9}"/>
              </a:ext>
            </a:extLst>
          </p:cNvPr>
          <p:cNvSpPr/>
          <p:nvPr/>
        </p:nvSpPr>
        <p:spPr>
          <a:xfrm>
            <a:off x="2195736" y="2901398"/>
            <a:ext cx="4949864" cy="646331"/>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second table gives the hypothesis test results for the 2-sample independent t test results.</a:t>
            </a:r>
            <a:endParaRPr lang="en-GB" dirty="0"/>
          </a:p>
        </p:txBody>
      </p:sp>
      <p:pic>
        <p:nvPicPr>
          <p:cNvPr id="8" name="Picture 7">
            <a:extLst>
              <a:ext uri="{FF2B5EF4-FFF2-40B4-BE49-F238E27FC236}">
                <a16:creationId xmlns:a16="http://schemas.microsoft.com/office/drawing/2014/main" id="{63F6F50D-2AD7-47F5-B67E-81240397E2E2}"/>
              </a:ext>
            </a:extLst>
          </p:cNvPr>
          <p:cNvPicPr/>
          <p:nvPr/>
        </p:nvPicPr>
        <p:blipFill>
          <a:blip r:embed="rId3"/>
          <a:stretch>
            <a:fillRect/>
          </a:stretch>
        </p:blipFill>
        <p:spPr>
          <a:xfrm>
            <a:off x="1187624" y="3547728"/>
            <a:ext cx="6777372" cy="2401551"/>
          </a:xfrm>
          <a:prstGeom prst="rect">
            <a:avLst/>
          </a:prstGeom>
        </p:spPr>
      </p:pic>
    </p:spTree>
    <p:extLst>
      <p:ext uri="{BB962C8B-B14F-4D97-AF65-F5344CB8AC3E}">
        <p14:creationId xmlns:p14="http://schemas.microsoft.com/office/powerpoint/2010/main" val="1127552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7D172-B5C7-4D4D-A742-9C0A14AFD561}"/>
              </a:ext>
            </a:extLst>
          </p:cNvPr>
          <p:cNvSpPr>
            <a:spLocks noGrp="1"/>
          </p:cNvSpPr>
          <p:nvPr>
            <p:ph type="ctrTitle"/>
          </p:nvPr>
        </p:nvSpPr>
        <p:spPr>
          <a:xfrm>
            <a:off x="500034" y="285728"/>
            <a:ext cx="8176422" cy="714380"/>
          </a:xfrm>
          <a:solidFill>
            <a:schemeClr val="accent6">
              <a:lumMod val="20000"/>
              <a:lumOff val="80000"/>
            </a:schemeClr>
          </a:solidFill>
        </p:spPr>
        <p:txBody>
          <a:bodyPr/>
          <a:lstStyle/>
          <a:p>
            <a:r>
              <a:rPr lang="en-GB" sz="2000" dirty="0"/>
              <a:t>Two sample t-test for the population mean (dependent or paired samples) (1/2)</a:t>
            </a:r>
          </a:p>
        </p:txBody>
      </p:sp>
      <p:sp>
        <p:nvSpPr>
          <p:cNvPr id="3" name="Slide Number Placeholder 2">
            <a:extLst>
              <a:ext uri="{FF2B5EF4-FFF2-40B4-BE49-F238E27FC236}">
                <a16:creationId xmlns:a16="http://schemas.microsoft.com/office/drawing/2014/main" id="{4B660897-4968-4A0F-A3EB-C6F8EA8AC7C9}"/>
              </a:ext>
            </a:extLst>
          </p:cNvPr>
          <p:cNvSpPr>
            <a:spLocks noGrp="1"/>
          </p:cNvSpPr>
          <p:nvPr>
            <p:ph type="sldNum" sz="quarter" idx="10"/>
          </p:nvPr>
        </p:nvSpPr>
        <p:spPr/>
        <p:txBody>
          <a:bodyPr/>
          <a:lstStyle/>
          <a:p>
            <a:pPr>
              <a:defRPr/>
            </a:pPr>
            <a:fld id="{F3F8053F-1846-4FFB-921F-F758CBE22FCD}" type="slidenum">
              <a:rPr lang="en-GB" smtClean="0"/>
              <a:pPr>
                <a:defRPr/>
              </a:pPr>
              <a:t>31</a:t>
            </a:fld>
            <a:endParaRPr lang="en-GB" dirty="0"/>
          </a:p>
        </p:txBody>
      </p:sp>
      <p:sp>
        <p:nvSpPr>
          <p:cNvPr id="4" name="Footer Placeholder 3">
            <a:extLst>
              <a:ext uri="{FF2B5EF4-FFF2-40B4-BE49-F238E27FC236}">
                <a16:creationId xmlns:a16="http://schemas.microsoft.com/office/drawing/2014/main" id="{A298F897-C83A-4B86-A388-AB3DB1B1BBED}"/>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39AAFED5-89A2-4E22-8C0A-E184C3AC9D80}"/>
              </a:ext>
            </a:extLst>
          </p:cNvPr>
          <p:cNvSpPr/>
          <p:nvPr/>
        </p:nvSpPr>
        <p:spPr>
          <a:xfrm>
            <a:off x="456432" y="1268760"/>
            <a:ext cx="8292031" cy="2308324"/>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Another common application of the t-test occurs when you have either 2 scores for each person (e.g. before and after), or when you have matched pairs of scores (e.g. weight before and weight after for a participant).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The </a:t>
            </a:r>
            <a:r>
              <a:rPr lang="en-GB" b="1" dirty="0">
                <a:latin typeface="Calibri" panose="020F0502020204030204" pitchFamily="34" charset="0"/>
                <a:ea typeface="Times New Roman" panose="02020603050405020304" pitchFamily="18" charset="0"/>
                <a:cs typeface="Times New Roman" panose="02020603050405020304" pitchFamily="18" charset="0"/>
              </a:rPr>
              <a:t>paired samples t-test</a:t>
            </a:r>
            <a:r>
              <a:rPr lang="en-GB" dirty="0">
                <a:latin typeface="Calibri" panose="020F0502020204030204" pitchFamily="34" charset="0"/>
                <a:ea typeface="Times New Roman" panose="02020603050405020304" pitchFamily="18" charset="0"/>
                <a:cs typeface="Times New Roman" panose="02020603050405020304" pitchFamily="18" charset="0"/>
              </a:rPr>
              <a:t> may be used in this case, given that its assumptions are met adequately. The null hypothesis for this paired samples t-test is that the difference scores are a random sample from a population in which the mean difference has some value which you specify. </a:t>
            </a:r>
            <a:endParaRPr lang="en-GB" dirty="0"/>
          </a:p>
        </p:txBody>
      </p:sp>
      <p:sp>
        <p:nvSpPr>
          <p:cNvPr id="6" name="Rectangle 5">
            <a:extLst>
              <a:ext uri="{FF2B5EF4-FFF2-40B4-BE49-F238E27FC236}">
                <a16:creationId xmlns:a16="http://schemas.microsoft.com/office/drawing/2014/main" id="{EF7A3A99-D0BB-4332-8BFD-380F177AF2FB}"/>
              </a:ext>
            </a:extLst>
          </p:cNvPr>
          <p:cNvSpPr/>
          <p:nvPr/>
        </p:nvSpPr>
        <p:spPr>
          <a:xfrm>
            <a:off x="489468" y="3846125"/>
            <a:ext cx="8292030" cy="2031325"/>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test assumptions are as follows:</a:t>
            </a: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Times New Roman" panose="02020603050405020304" pitchFamily="18" charset="0"/>
              </a:rPr>
              <a:t>The samples are simple random samples.</a:t>
            </a: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Times New Roman" panose="02020603050405020304" pitchFamily="18" charset="0"/>
              </a:rPr>
              <a:t>The sample data consist of matched pairs.</a:t>
            </a: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Times New Roman" panose="02020603050405020304" pitchFamily="18" charset="0"/>
              </a:rPr>
              <a:t>The number of matched pairs are large (n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30) or the paired differences from the population are approximately normally distributed.</a:t>
            </a: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63820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295C5-7555-4941-B59D-20C813CFAD87}"/>
              </a:ext>
            </a:extLst>
          </p:cNvPr>
          <p:cNvSpPr>
            <a:spLocks noGrp="1"/>
          </p:cNvSpPr>
          <p:nvPr>
            <p:ph type="ctrTitle"/>
          </p:nvPr>
        </p:nvSpPr>
        <p:spPr>
          <a:xfrm>
            <a:off x="500034" y="285728"/>
            <a:ext cx="8176422" cy="714380"/>
          </a:xfrm>
          <a:solidFill>
            <a:schemeClr val="accent6">
              <a:lumMod val="20000"/>
              <a:lumOff val="80000"/>
            </a:schemeClr>
          </a:solidFill>
        </p:spPr>
        <p:txBody>
          <a:bodyPr/>
          <a:lstStyle/>
          <a:p>
            <a:r>
              <a:rPr lang="en-GB" sz="2000" dirty="0"/>
              <a:t>Two sample t-test for the population mean (dependent or paired samples) (2/2)</a:t>
            </a:r>
          </a:p>
        </p:txBody>
      </p:sp>
      <p:sp>
        <p:nvSpPr>
          <p:cNvPr id="3" name="Slide Number Placeholder 2">
            <a:extLst>
              <a:ext uri="{FF2B5EF4-FFF2-40B4-BE49-F238E27FC236}">
                <a16:creationId xmlns:a16="http://schemas.microsoft.com/office/drawing/2014/main" id="{AAB82B6B-22E2-407B-AF95-3D2FDB4EB875}"/>
              </a:ext>
            </a:extLst>
          </p:cNvPr>
          <p:cNvSpPr>
            <a:spLocks noGrp="1"/>
          </p:cNvSpPr>
          <p:nvPr>
            <p:ph type="sldNum" sz="quarter" idx="10"/>
          </p:nvPr>
        </p:nvSpPr>
        <p:spPr/>
        <p:txBody>
          <a:bodyPr/>
          <a:lstStyle/>
          <a:p>
            <a:pPr>
              <a:defRPr/>
            </a:pPr>
            <a:fld id="{F3F8053F-1846-4FFB-921F-F758CBE22FCD}" type="slidenum">
              <a:rPr lang="en-GB" smtClean="0"/>
              <a:pPr>
                <a:defRPr/>
              </a:pPr>
              <a:t>32</a:t>
            </a:fld>
            <a:endParaRPr lang="en-GB" dirty="0"/>
          </a:p>
        </p:txBody>
      </p:sp>
      <p:sp>
        <p:nvSpPr>
          <p:cNvPr id="4" name="Footer Placeholder 3">
            <a:extLst>
              <a:ext uri="{FF2B5EF4-FFF2-40B4-BE49-F238E27FC236}">
                <a16:creationId xmlns:a16="http://schemas.microsoft.com/office/drawing/2014/main" id="{030625D7-128F-4937-A14B-23F4B43781EA}"/>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3DA67B44-4C30-4C42-91EC-045D4DFD4140}"/>
              </a:ext>
            </a:extLst>
          </p:cNvPr>
          <p:cNvSpPr/>
          <p:nvPr/>
        </p:nvSpPr>
        <p:spPr>
          <a:xfrm>
            <a:off x="500034" y="1304890"/>
            <a:ext cx="2333597" cy="1754326"/>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t test statistic is given by equation (6.22) with the number of degrees of freedom given be equation (6.23):</a:t>
            </a:r>
            <a:endParaRPr lang="en-GB" dirty="0"/>
          </a:p>
        </p:txBody>
      </p:sp>
      <p:sp>
        <p:nvSpPr>
          <p:cNvPr id="7" name="Rectangle 6">
            <a:extLst>
              <a:ext uri="{FF2B5EF4-FFF2-40B4-BE49-F238E27FC236}">
                <a16:creationId xmlns:a16="http://schemas.microsoft.com/office/drawing/2014/main" id="{66993300-DDF9-4B80-B7A8-AB7C95C260FE}"/>
              </a:ext>
            </a:extLst>
          </p:cNvPr>
          <p:cNvSpPr/>
          <p:nvPr/>
        </p:nvSpPr>
        <p:spPr>
          <a:xfrm>
            <a:off x="6588224" y="1411259"/>
            <a:ext cx="734496"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(6.22)</a:t>
            </a:r>
            <a:endParaRPr lang="en-GB" dirty="0"/>
          </a:p>
        </p:txBody>
      </p:sp>
      <p:sp>
        <p:nvSpPr>
          <p:cNvPr id="8" name="Rectangle 7">
            <a:extLst>
              <a:ext uri="{FF2B5EF4-FFF2-40B4-BE49-F238E27FC236}">
                <a16:creationId xmlns:a16="http://schemas.microsoft.com/office/drawing/2014/main" id="{28815B2A-A23F-40D9-819C-A7A795851D0B}"/>
              </a:ext>
            </a:extLst>
          </p:cNvPr>
          <p:cNvSpPr/>
          <p:nvPr/>
        </p:nvSpPr>
        <p:spPr>
          <a:xfrm>
            <a:off x="6588224" y="2129896"/>
            <a:ext cx="734496"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(6.23)</a:t>
            </a:r>
            <a:endParaRPr lang="en-GB" dirty="0"/>
          </a:p>
        </p:txBody>
      </p:sp>
      <p:sp>
        <p:nvSpPr>
          <p:cNvPr id="9" name="Rectangle 8">
            <a:extLst>
              <a:ext uri="{FF2B5EF4-FFF2-40B4-BE49-F238E27FC236}">
                <a16:creationId xmlns:a16="http://schemas.microsoft.com/office/drawing/2014/main" id="{E1819683-4390-4216-9907-B1E7B6341593}"/>
              </a:ext>
            </a:extLst>
          </p:cNvPr>
          <p:cNvSpPr/>
          <p:nvPr/>
        </p:nvSpPr>
        <p:spPr>
          <a:xfrm>
            <a:off x="6588224" y="3438567"/>
            <a:ext cx="734496"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(6.24)</a:t>
            </a:r>
            <a:endParaRPr lang="en-GB" dirty="0"/>
          </a:p>
        </p:txBody>
      </p:sp>
      <p:sp>
        <p:nvSpPr>
          <p:cNvPr id="10" name="Rectangle 9">
            <a:extLst>
              <a:ext uri="{FF2B5EF4-FFF2-40B4-BE49-F238E27FC236}">
                <a16:creationId xmlns:a16="http://schemas.microsoft.com/office/drawing/2014/main" id="{78061C19-5657-4449-8846-937229BA7441}"/>
              </a:ext>
            </a:extLst>
          </p:cNvPr>
          <p:cNvSpPr/>
          <p:nvPr/>
        </p:nvSpPr>
        <p:spPr>
          <a:xfrm>
            <a:off x="484434" y="3879468"/>
            <a:ext cx="779572"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where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 name="Rectangle 10">
                <a:extLst>
                  <a:ext uri="{FF2B5EF4-FFF2-40B4-BE49-F238E27FC236}">
                    <a16:creationId xmlns:a16="http://schemas.microsoft.com/office/drawing/2014/main" id="{8E9C7191-2112-4B93-9C65-6F5E38BAB6F9}"/>
                  </a:ext>
                </a:extLst>
              </p:cNvPr>
              <p:cNvSpPr/>
              <p:nvPr/>
            </p:nvSpPr>
            <p:spPr>
              <a:xfrm>
                <a:off x="522614" y="4403716"/>
                <a:ext cx="8280920" cy="1328890"/>
              </a:xfrm>
              <a:prstGeom prst="rect">
                <a:avLst/>
              </a:prstGeom>
              <a:solidFill>
                <a:schemeClr val="accent3">
                  <a:lumMod val="20000"/>
                  <a:lumOff val="80000"/>
                </a:schemeClr>
              </a:solidFill>
            </p:spPr>
            <p:txBody>
              <a:bodyPr wrap="square">
                <a:spAutoFit/>
              </a:bodyPr>
              <a:lstStyle/>
              <a:p>
                <a:pPr marL="342900" marR="0" lvl="0" indent="-342900" algn="just" hangingPunct="0">
                  <a:spcBef>
                    <a:spcPts val="0"/>
                  </a:spcBef>
                  <a:spcAft>
                    <a:spcPts val="0"/>
                  </a:spcAft>
                  <a:buFont typeface="+mj-lt"/>
                  <a:buAutoNum type="arabicPeriod"/>
                </a:pPr>
                <a14:m>
                  <m:oMath xmlns:m="http://schemas.openxmlformats.org/officeDocument/2006/math">
                    <m:acc>
                      <m:accPr>
                        <m:chr m:val="̅"/>
                        <m:ctrlPr>
                          <a:rPr lang="en-GB" sz="1600" i="1">
                            <a:latin typeface="Cambria Math" panose="02040503050406030204" pitchFamily="18" charset="0"/>
                            <a:ea typeface="Times New Roman" panose="02020603050405020304" pitchFamily="18" charset="0"/>
                            <a:cs typeface="Times New Roman" panose="02020603050405020304" pitchFamily="18" charset="0"/>
                          </a:rPr>
                        </m:ctrlPr>
                      </m:accPr>
                      <m:e>
                        <m:r>
                          <a:rPr lang="en-GB" sz="1600" i="1">
                            <a:effectLst/>
                            <a:latin typeface="Cambria Math" panose="02040503050406030204" pitchFamily="18" charset="0"/>
                            <a:ea typeface="Times New Roman" panose="02020603050405020304" pitchFamily="18" charset="0"/>
                            <a:cs typeface="Times New Roman" panose="02020603050405020304" pitchFamily="18" charset="0"/>
                          </a:rPr>
                          <m:t>𝑑</m:t>
                        </m:r>
                      </m:e>
                    </m:acc>
                  </m:oMath>
                </a14:m>
                <a:r>
                  <a:rPr lang="en-GB" sz="1600" dirty="0">
                    <a:effectLst/>
                    <a:latin typeface="+mn-lt"/>
                    <a:ea typeface="Times New Roman" panose="02020603050405020304" pitchFamily="18" charset="0"/>
                    <a:cs typeface="Times New Roman" panose="02020603050405020304" pitchFamily="18" charset="0"/>
                  </a:rPr>
                  <a:t> = the sample mean of the difference scores.</a:t>
                </a:r>
              </a:p>
              <a:p>
                <a:pPr marL="342900" marR="0" lvl="0" indent="-342900" algn="just" hangingPunct="0">
                  <a:spcBef>
                    <a:spcPts val="0"/>
                  </a:spcBef>
                  <a:spcAft>
                    <a:spcPts val="0"/>
                  </a:spcAft>
                  <a:buFont typeface="+mj-lt"/>
                  <a:buAutoNum type="arabicPeriod"/>
                </a:pPr>
                <a:r>
                  <a:rPr lang="en-GB" sz="1600" dirty="0">
                    <a:effectLst/>
                    <a:latin typeface="+mn-lt"/>
                    <a:ea typeface="Times New Roman" panose="02020603050405020304" pitchFamily="18" charset="0"/>
                    <a:cs typeface="Times New Roman" panose="02020603050405020304" pitchFamily="18" charset="0"/>
                  </a:rPr>
                  <a:t>D = the mean difference in the population, given a true H</a:t>
                </a:r>
                <a:r>
                  <a:rPr lang="en-GB" sz="1600" baseline="-25000" dirty="0">
                    <a:effectLst/>
                    <a:latin typeface="+mn-lt"/>
                    <a:ea typeface="Times New Roman" panose="02020603050405020304" pitchFamily="18" charset="0"/>
                    <a:cs typeface="Times New Roman" panose="02020603050405020304" pitchFamily="18" charset="0"/>
                  </a:rPr>
                  <a:t>0</a:t>
                </a:r>
                <a:r>
                  <a:rPr lang="en-GB" sz="1600" dirty="0">
                    <a:effectLst/>
                    <a:latin typeface="+mn-lt"/>
                    <a:ea typeface="Times New Roman" panose="02020603050405020304" pitchFamily="18" charset="0"/>
                    <a:cs typeface="Times New Roman" panose="02020603050405020304" pitchFamily="18" charset="0"/>
                  </a:rPr>
                  <a:t> (often D = 0, but not always).</a:t>
                </a:r>
              </a:p>
              <a:p>
                <a:pPr marL="342900" marR="0" lvl="0" indent="-342900" algn="just" hangingPunct="0">
                  <a:spcBef>
                    <a:spcPts val="0"/>
                  </a:spcBef>
                  <a:spcAft>
                    <a:spcPts val="0"/>
                  </a:spcAft>
                  <a:buFont typeface="+mj-lt"/>
                  <a:buAutoNum type="arabicPeriod"/>
                </a:pPr>
                <a:r>
                  <a:rPr lang="en-GB" sz="1600" dirty="0">
                    <a:effectLst/>
                    <a:latin typeface="+mn-lt"/>
                    <a:ea typeface="Times New Roman" panose="02020603050405020304" pitchFamily="18" charset="0"/>
                    <a:cs typeface="Times New Roman" panose="02020603050405020304" pitchFamily="18" charset="0"/>
                  </a:rPr>
                  <a:t>s</a:t>
                </a:r>
                <a:r>
                  <a:rPr lang="en-GB" sz="1600" baseline="-25000" dirty="0">
                    <a:effectLst/>
                    <a:latin typeface="+mn-lt"/>
                    <a:ea typeface="Times New Roman" panose="02020603050405020304" pitchFamily="18" charset="0"/>
                    <a:cs typeface="Times New Roman" panose="02020603050405020304" pitchFamily="18" charset="0"/>
                  </a:rPr>
                  <a:t>d</a:t>
                </a:r>
                <a:r>
                  <a:rPr lang="en-GB" sz="1600" dirty="0">
                    <a:effectLst/>
                    <a:latin typeface="+mn-lt"/>
                    <a:ea typeface="Times New Roman" panose="02020603050405020304" pitchFamily="18" charset="0"/>
                    <a:cs typeface="Times New Roman" panose="02020603050405020304" pitchFamily="18" charset="0"/>
                  </a:rPr>
                  <a:t> = the sample standard deviation of the difference scores (with division by n-1).</a:t>
                </a:r>
              </a:p>
              <a:p>
                <a:pPr marL="342900" marR="0" lvl="0" indent="-342900" algn="just" hangingPunct="0">
                  <a:spcBef>
                    <a:spcPts val="0"/>
                  </a:spcBef>
                  <a:spcAft>
                    <a:spcPts val="0"/>
                  </a:spcAft>
                  <a:buFont typeface="+mj-lt"/>
                  <a:buAutoNum type="arabicPeriod"/>
                </a:pPr>
                <a:r>
                  <a:rPr lang="en-GB" sz="1600" dirty="0">
                    <a:effectLst/>
                    <a:latin typeface="+mn-lt"/>
                    <a:ea typeface="Times New Roman" panose="02020603050405020304" pitchFamily="18" charset="0"/>
                    <a:cs typeface="Times New Roman" panose="02020603050405020304" pitchFamily="18" charset="0"/>
                  </a:rPr>
                  <a:t>n = the number of matched pairs.</a:t>
                </a:r>
              </a:p>
              <a:p>
                <a:pPr marL="342900" marR="0" lvl="0" indent="-342900" algn="just" hangingPunct="0">
                  <a:spcBef>
                    <a:spcPts val="0"/>
                  </a:spcBef>
                  <a:spcAft>
                    <a:spcPts val="0"/>
                  </a:spcAft>
                  <a:buFont typeface="+mj-lt"/>
                  <a:buAutoNum type="arabicPeriod"/>
                </a:pPr>
                <a:r>
                  <a:rPr lang="en-GB" sz="1600" dirty="0">
                    <a:effectLst/>
                    <a:latin typeface="+mn-lt"/>
                    <a:ea typeface="Times New Roman" panose="02020603050405020304" pitchFamily="18" charset="0"/>
                    <a:cs typeface="Times New Roman" panose="02020603050405020304" pitchFamily="18" charset="0"/>
                  </a:rPr>
                  <a:t>df = number of degrees of freedom = n – 1.</a:t>
                </a:r>
              </a:p>
            </p:txBody>
          </p:sp>
        </mc:Choice>
        <mc:Fallback xmlns="">
          <p:sp>
            <p:nvSpPr>
              <p:cNvPr id="11" name="Rectangle 10">
                <a:extLst>
                  <a:ext uri="{FF2B5EF4-FFF2-40B4-BE49-F238E27FC236}">
                    <a16:creationId xmlns:a16="http://schemas.microsoft.com/office/drawing/2014/main" id="{8E9C7191-2112-4B93-9C65-6F5E38BAB6F9}"/>
                  </a:ext>
                </a:extLst>
              </p:cNvPr>
              <p:cNvSpPr>
                <a:spLocks noRot="1" noChangeAspect="1" noMove="1" noResize="1" noEditPoints="1" noAdjustHandles="1" noChangeArrowheads="1" noChangeShapeType="1" noTextEdit="1"/>
              </p:cNvSpPr>
              <p:nvPr/>
            </p:nvSpPr>
            <p:spPr>
              <a:xfrm>
                <a:off x="522614" y="4403716"/>
                <a:ext cx="8280920" cy="1328890"/>
              </a:xfrm>
              <a:prstGeom prst="rect">
                <a:avLst/>
              </a:prstGeom>
              <a:blipFill>
                <a:blip r:embed="rId3"/>
                <a:stretch>
                  <a:fillRect l="-442" t="-917" b="-5046"/>
                </a:stretch>
              </a:blipFill>
            </p:spPr>
            <p:txBody>
              <a:bodyPr/>
              <a:lstStyle/>
              <a:p>
                <a:r>
                  <a:rPr lang="en-GB">
                    <a:noFill/>
                  </a:rPr>
                  <a:t> </a:t>
                </a:r>
              </a:p>
            </p:txBody>
          </p:sp>
        </mc:Fallback>
      </mc:AlternateContent>
      <p:pic>
        <p:nvPicPr>
          <p:cNvPr id="12" name="Picture 11">
            <a:extLst>
              <a:ext uri="{FF2B5EF4-FFF2-40B4-BE49-F238E27FC236}">
                <a16:creationId xmlns:a16="http://schemas.microsoft.com/office/drawing/2014/main" id="{E6624C90-5EE5-4E74-A34A-37E38B59600A}"/>
              </a:ext>
            </a:extLst>
          </p:cNvPr>
          <p:cNvPicPr>
            <a:picLocks noChangeAspect="1"/>
          </p:cNvPicPr>
          <p:nvPr/>
        </p:nvPicPr>
        <p:blipFill>
          <a:blip r:embed="rId4"/>
          <a:stretch>
            <a:fillRect/>
          </a:stretch>
        </p:blipFill>
        <p:spPr>
          <a:xfrm>
            <a:off x="4067944" y="1361178"/>
            <a:ext cx="1537132" cy="2624948"/>
          </a:xfrm>
          <a:prstGeom prst="rect">
            <a:avLst/>
          </a:prstGeom>
        </p:spPr>
      </p:pic>
    </p:spTree>
    <p:extLst>
      <p:ext uri="{BB962C8B-B14F-4D97-AF65-F5344CB8AC3E}">
        <p14:creationId xmlns:p14="http://schemas.microsoft.com/office/powerpoint/2010/main" val="17782823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201A-945A-4B31-836A-F0AF70054DE2}"/>
              </a:ext>
            </a:extLst>
          </p:cNvPr>
          <p:cNvSpPr>
            <a:spLocks noGrp="1"/>
          </p:cNvSpPr>
          <p:nvPr>
            <p:ph type="ctrTitle"/>
          </p:nvPr>
        </p:nvSpPr>
        <p:spPr>
          <a:xfrm>
            <a:off x="500034" y="285728"/>
            <a:ext cx="8176422" cy="714380"/>
          </a:xfrm>
        </p:spPr>
        <p:txBody>
          <a:bodyPr/>
          <a:lstStyle/>
          <a:p>
            <a:r>
              <a:rPr lang="en-GB" sz="2000" dirty="0"/>
              <a:t>Two sample t-test for the population mean (dependent or paired samples)</a:t>
            </a:r>
          </a:p>
        </p:txBody>
      </p:sp>
      <p:sp>
        <p:nvSpPr>
          <p:cNvPr id="3" name="Slide Number Placeholder 2">
            <a:extLst>
              <a:ext uri="{FF2B5EF4-FFF2-40B4-BE49-F238E27FC236}">
                <a16:creationId xmlns:a16="http://schemas.microsoft.com/office/drawing/2014/main" id="{4E40D02D-4AF6-4603-AAB8-5A2B09A2CF23}"/>
              </a:ext>
            </a:extLst>
          </p:cNvPr>
          <p:cNvSpPr>
            <a:spLocks noGrp="1"/>
          </p:cNvSpPr>
          <p:nvPr>
            <p:ph type="sldNum" sz="quarter" idx="10"/>
          </p:nvPr>
        </p:nvSpPr>
        <p:spPr/>
        <p:txBody>
          <a:bodyPr/>
          <a:lstStyle/>
          <a:p>
            <a:pPr>
              <a:defRPr/>
            </a:pPr>
            <a:fld id="{F3F8053F-1846-4FFB-921F-F758CBE22FCD}" type="slidenum">
              <a:rPr lang="en-GB" smtClean="0"/>
              <a:pPr>
                <a:defRPr/>
              </a:pPr>
              <a:t>33</a:t>
            </a:fld>
            <a:endParaRPr lang="en-GB" dirty="0"/>
          </a:p>
        </p:txBody>
      </p:sp>
      <p:sp>
        <p:nvSpPr>
          <p:cNvPr id="4" name="Footer Placeholder 3">
            <a:extLst>
              <a:ext uri="{FF2B5EF4-FFF2-40B4-BE49-F238E27FC236}">
                <a16:creationId xmlns:a16="http://schemas.microsoft.com/office/drawing/2014/main" id="{9D753446-DCE4-4821-9730-816A22927F50}"/>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82AE59C7-E322-45E8-B5BE-8E15AA22E775}"/>
              </a:ext>
            </a:extLst>
          </p:cNvPr>
          <p:cNvSpPr/>
          <p:nvPr/>
        </p:nvSpPr>
        <p:spPr>
          <a:xfrm>
            <a:off x="500034" y="1425859"/>
            <a:ext cx="8244306" cy="1569660"/>
          </a:xfrm>
          <a:prstGeom prst="rect">
            <a:avLst/>
          </a:prstGeom>
        </p:spPr>
        <p:txBody>
          <a:bodyPr wrap="square">
            <a:spAutoFit/>
          </a:bodyPr>
          <a:lstStyle/>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Suppose that Super Slim is offering a weight reduction program that they advertise will result in more than a 10-lb weight loss in the first 30 days. Twenty-six subjects were independently randomly selected for a study and their weights before and after the weight loss program were recorded. Super Slim have stated that the historical data shows that the populations are normally distributed. </a:t>
            </a:r>
            <a:r>
              <a:rPr lang="en-GB" sz="16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Conduct a two-sample t test for population mean (dependent or paired samples to test this hypothesis</a:t>
            </a:r>
            <a:r>
              <a:rPr lang="en-GB" sz="1600" dirty="0">
                <a:latin typeface="Calibri" panose="020F0502020204030204" pitchFamily="34" charset="0"/>
                <a:ea typeface="Times New Roman" panose="02020603050405020304" pitchFamily="18" charset="0"/>
                <a:cs typeface="Times New Roman" panose="02020603050405020304" pitchFamily="18" charset="0"/>
              </a:rPr>
              <a:t>.</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530ACA13-06DD-475F-B248-D9E865C3389E}"/>
              </a:ext>
            </a:extLst>
          </p:cNvPr>
          <p:cNvGraphicFramePr>
            <a:graphicFrameLocks noGrp="1"/>
          </p:cNvGraphicFramePr>
          <p:nvPr>
            <p:extLst>
              <p:ext uri="{D42A27DB-BD31-4B8C-83A1-F6EECF244321}">
                <p14:modId xmlns:p14="http://schemas.microsoft.com/office/powerpoint/2010/main" val="762102229"/>
              </p:ext>
            </p:extLst>
          </p:nvPr>
        </p:nvGraphicFramePr>
        <p:xfrm>
          <a:off x="1475656" y="2995519"/>
          <a:ext cx="6875402" cy="2955377"/>
        </p:xfrm>
        <a:graphic>
          <a:graphicData uri="http://schemas.openxmlformats.org/drawingml/2006/table">
            <a:tbl>
              <a:tblPr firstRow="1" firstCol="1" bandRow="1">
                <a:tableStyleId>{5C22544A-7EE6-4342-B048-85BDC9FD1C3A}</a:tableStyleId>
              </a:tblPr>
              <a:tblGrid>
                <a:gridCol w="858678">
                  <a:extLst>
                    <a:ext uri="{9D8B030D-6E8A-4147-A177-3AD203B41FA5}">
                      <a16:colId xmlns:a16="http://schemas.microsoft.com/office/drawing/2014/main" val="3512450936"/>
                    </a:ext>
                  </a:extLst>
                </a:gridCol>
                <a:gridCol w="859532">
                  <a:extLst>
                    <a:ext uri="{9D8B030D-6E8A-4147-A177-3AD203B41FA5}">
                      <a16:colId xmlns:a16="http://schemas.microsoft.com/office/drawing/2014/main" val="1012897935"/>
                    </a:ext>
                  </a:extLst>
                </a:gridCol>
                <a:gridCol w="859532">
                  <a:extLst>
                    <a:ext uri="{9D8B030D-6E8A-4147-A177-3AD203B41FA5}">
                      <a16:colId xmlns:a16="http://schemas.microsoft.com/office/drawing/2014/main" val="2846532161"/>
                    </a:ext>
                  </a:extLst>
                </a:gridCol>
                <a:gridCol w="859532">
                  <a:extLst>
                    <a:ext uri="{9D8B030D-6E8A-4147-A177-3AD203B41FA5}">
                      <a16:colId xmlns:a16="http://schemas.microsoft.com/office/drawing/2014/main" val="909415391"/>
                    </a:ext>
                  </a:extLst>
                </a:gridCol>
                <a:gridCol w="859532">
                  <a:extLst>
                    <a:ext uri="{9D8B030D-6E8A-4147-A177-3AD203B41FA5}">
                      <a16:colId xmlns:a16="http://schemas.microsoft.com/office/drawing/2014/main" val="4076027393"/>
                    </a:ext>
                  </a:extLst>
                </a:gridCol>
                <a:gridCol w="859532">
                  <a:extLst>
                    <a:ext uri="{9D8B030D-6E8A-4147-A177-3AD203B41FA5}">
                      <a16:colId xmlns:a16="http://schemas.microsoft.com/office/drawing/2014/main" val="1635921289"/>
                    </a:ext>
                  </a:extLst>
                </a:gridCol>
                <a:gridCol w="859532">
                  <a:extLst>
                    <a:ext uri="{9D8B030D-6E8A-4147-A177-3AD203B41FA5}">
                      <a16:colId xmlns:a16="http://schemas.microsoft.com/office/drawing/2014/main" val="3657106590"/>
                    </a:ext>
                  </a:extLst>
                </a:gridCol>
                <a:gridCol w="859532">
                  <a:extLst>
                    <a:ext uri="{9D8B030D-6E8A-4147-A177-3AD203B41FA5}">
                      <a16:colId xmlns:a16="http://schemas.microsoft.com/office/drawing/2014/main" val="2025570333"/>
                    </a:ext>
                  </a:extLst>
                </a:gridCol>
              </a:tblGrid>
              <a:tr h="656752">
                <a:tc>
                  <a:txBody>
                    <a:bodyPr/>
                    <a:lstStyle/>
                    <a:p>
                      <a:pPr marL="0" marR="0" algn="ctr" hangingPunct="0">
                        <a:spcBef>
                          <a:spcPts val="0"/>
                        </a:spcBef>
                        <a:spcAft>
                          <a:spcPts val="0"/>
                        </a:spcAft>
                      </a:pPr>
                      <a:r>
                        <a:rPr lang="en-GB" sz="1400" dirty="0">
                          <a:effectLst/>
                        </a:rPr>
                        <a:t>Before weight</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After weight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Before weight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After weight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dirty="0">
                          <a:effectLst/>
                        </a:rPr>
                        <a:t>Before weight</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After weight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Before weight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After weight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69430389"/>
                  </a:ext>
                </a:extLst>
              </a:tr>
              <a:tr h="328375">
                <a:tc>
                  <a:txBody>
                    <a:bodyPr/>
                    <a:lstStyle/>
                    <a:p>
                      <a:pPr marL="0" marR="0" algn="ctr" hangingPunct="0">
                        <a:spcBef>
                          <a:spcPts val="0"/>
                        </a:spcBef>
                        <a:spcAft>
                          <a:spcPts val="0"/>
                        </a:spcAft>
                      </a:pPr>
                      <a:r>
                        <a:rPr lang="en-GB" sz="1400">
                          <a:effectLst/>
                        </a:rPr>
                        <a:t>170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170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178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128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161</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142</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86606157"/>
                  </a:ext>
                </a:extLst>
              </a:tr>
              <a:tr h="328375">
                <a:tc>
                  <a:txBody>
                    <a:bodyPr/>
                    <a:lstStyle/>
                    <a:p>
                      <a:pPr marL="0" marR="0" algn="ctr" hangingPunct="0">
                        <a:spcBef>
                          <a:spcPts val="0"/>
                        </a:spcBef>
                        <a:spcAft>
                          <a:spcPts val="0"/>
                        </a:spcAft>
                      </a:pPr>
                      <a:r>
                        <a:rPr lang="en-GB" sz="1400">
                          <a:effectLst/>
                        </a:rPr>
                        <a:t>159</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141</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152</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156</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149</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125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73455697"/>
                  </a:ext>
                </a:extLst>
              </a:tr>
              <a:tr h="328375">
                <a:tc>
                  <a:txBody>
                    <a:bodyPr/>
                    <a:lstStyle/>
                    <a:p>
                      <a:pPr marL="0" marR="0" algn="ctr" hangingPunct="0">
                        <a:spcBef>
                          <a:spcPts val="0"/>
                        </a:spcBef>
                        <a:spcAft>
                          <a:spcPts val="0"/>
                        </a:spcAft>
                      </a:pPr>
                      <a:r>
                        <a:rPr lang="en-GB" sz="1400">
                          <a:effectLst/>
                        </a:rPr>
                        <a:t>162</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129</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163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142</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165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136</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156</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141</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57666852"/>
                  </a:ext>
                </a:extLst>
              </a:tr>
              <a:tr h="328375">
                <a:tc>
                  <a:txBody>
                    <a:bodyPr/>
                    <a:lstStyle/>
                    <a:p>
                      <a:pPr marL="0" marR="0" algn="ctr" hangingPunct="0">
                        <a:spcBef>
                          <a:spcPts val="0"/>
                        </a:spcBef>
                        <a:spcAft>
                          <a:spcPts val="0"/>
                        </a:spcAft>
                      </a:pPr>
                      <a:r>
                        <a:rPr lang="en-GB" sz="1400">
                          <a:effectLst/>
                        </a:rPr>
                        <a:t>153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146</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61568499"/>
                  </a:ext>
                </a:extLst>
              </a:tr>
              <a:tr h="328375">
                <a:tc>
                  <a:txBody>
                    <a:bodyPr/>
                    <a:lstStyle/>
                    <a:p>
                      <a:pPr marL="0" marR="0" algn="ctr" hangingPunct="0">
                        <a:spcBef>
                          <a:spcPts val="0"/>
                        </a:spcBef>
                        <a:spcAft>
                          <a:spcPts val="0"/>
                        </a:spcAft>
                      </a:pPr>
                      <a:r>
                        <a:rPr lang="en-GB" sz="1400">
                          <a:effectLst/>
                        </a:rPr>
                        <a:t>177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137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159</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151</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169</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135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79064274"/>
                  </a:ext>
                </a:extLst>
              </a:tr>
              <a:tr h="328375">
                <a:tc>
                  <a:txBody>
                    <a:bodyPr/>
                    <a:lstStyle/>
                    <a:p>
                      <a:pPr marL="0" marR="0" algn="ctr" hangingPunct="0">
                        <a:spcBef>
                          <a:spcPts val="0"/>
                        </a:spcBef>
                        <a:spcAft>
                          <a:spcPts val="0"/>
                        </a:spcAft>
                      </a:pPr>
                      <a:r>
                        <a:rPr lang="en-GB" sz="1400">
                          <a:effectLst/>
                        </a:rPr>
                        <a:t>167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134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159</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165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72049822"/>
                  </a:ext>
                </a:extLst>
              </a:tr>
              <a:tr h="328375">
                <a:tc>
                  <a:txBody>
                    <a:bodyPr/>
                    <a:lstStyle/>
                    <a:p>
                      <a:pPr marL="0" marR="0" algn="ctr" hangingPunct="0">
                        <a:spcBef>
                          <a:spcPts val="0"/>
                        </a:spcBef>
                        <a:spcAft>
                          <a:spcPts val="0"/>
                        </a:spcAft>
                      </a:pPr>
                      <a:r>
                        <a:rPr lang="en-GB" sz="1400">
                          <a:effectLst/>
                        </a:rPr>
                        <a:t>158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133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138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147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125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dirty="0">
                          <a:effectLst/>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67881501"/>
                  </a:ext>
                </a:extLst>
              </a:tr>
            </a:tbl>
          </a:graphicData>
        </a:graphic>
      </p:graphicFrame>
      <p:sp>
        <p:nvSpPr>
          <p:cNvPr id="7" name="Rectangle 6">
            <a:extLst>
              <a:ext uri="{FF2B5EF4-FFF2-40B4-BE49-F238E27FC236}">
                <a16:creationId xmlns:a16="http://schemas.microsoft.com/office/drawing/2014/main" id="{50A69947-7FA3-4E8F-BE60-2080E4E808E2}"/>
              </a:ext>
            </a:extLst>
          </p:cNvPr>
          <p:cNvSpPr/>
          <p:nvPr/>
        </p:nvSpPr>
        <p:spPr>
          <a:xfrm>
            <a:off x="500034" y="1137604"/>
            <a:ext cx="1582484" cy="369332"/>
          </a:xfrm>
          <a:prstGeom prst="rect">
            <a:avLst/>
          </a:prstGeom>
        </p:spPr>
        <p:txBody>
          <a:bodyPr wrap="none">
            <a:spAutoFit/>
          </a:bodyPr>
          <a:lstStyle/>
          <a:p>
            <a:r>
              <a:rPr lang="en-GB" dirty="0">
                <a:solidFill>
                  <a:srgbClr val="FF0000"/>
                </a:solidFill>
              </a:rPr>
              <a:t>Example 6.7 </a:t>
            </a:r>
          </a:p>
        </p:txBody>
      </p:sp>
    </p:spTree>
    <p:extLst>
      <p:ext uri="{BB962C8B-B14F-4D97-AF65-F5344CB8AC3E}">
        <p14:creationId xmlns:p14="http://schemas.microsoft.com/office/powerpoint/2010/main" val="15591622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815A5-5012-45E6-A19C-716E94A59022}"/>
              </a:ext>
            </a:extLst>
          </p:cNvPr>
          <p:cNvSpPr>
            <a:spLocks noGrp="1"/>
          </p:cNvSpPr>
          <p:nvPr>
            <p:ph type="ctrTitle"/>
          </p:nvPr>
        </p:nvSpPr>
        <p:spPr>
          <a:xfrm>
            <a:off x="500034" y="285728"/>
            <a:ext cx="8176422" cy="714380"/>
          </a:xfrm>
        </p:spPr>
        <p:txBody>
          <a:bodyPr/>
          <a:lstStyle/>
          <a:p>
            <a:r>
              <a:rPr lang="en-GB" sz="2000" dirty="0"/>
              <a:t>Example 6.7 solution (1/4)</a:t>
            </a:r>
          </a:p>
        </p:txBody>
      </p:sp>
      <p:sp>
        <p:nvSpPr>
          <p:cNvPr id="3" name="Slide Number Placeholder 2">
            <a:extLst>
              <a:ext uri="{FF2B5EF4-FFF2-40B4-BE49-F238E27FC236}">
                <a16:creationId xmlns:a16="http://schemas.microsoft.com/office/drawing/2014/main" id="{61A15584-84AE-4EE0-A6B7-FF7213646F6C}"/>
              </a:ext>
            </a:extLst>
          </p:cNvPr>
          <p:cNvSpPr>
            <a:spLocks noGrp="1"/>
          </p:cNvSpPr>
          <p:nvPr>
            <p:ph type="sldNum" sz="quarter" idx="10"/>
          </p:nvPr>
        </p:nvSpPr>
        <p:spPr/>
        <p:txBody>
          <a:bodyPr/>
          <a:lstStyle/>
          <a:p>
            <a:pPr>
              <a:defRPr/>
            </a:pPr>
            <a:fld id="{F3F8053F-1846-4FFB-921F-F758CBE22FCD}" type="slidenum">
              <a:rPr lang="en-GB" smtClean="0"/>
              <a:pPr>
                <a:defRPr/>
              </a:pPr>
              <a:t>34</a:t>
            </a:fld>
            <a:endParaRPr lang="en-GB" dirty="0"/>
          </a:p>
        </p:txBody>
      </p:sp>
      <p:sp>
        <p:nvSpPr>
          <p:cNvPr id="4" name="Footer Placeholder 3">
            <a:extLst>
              <a:ext uri="{FF2B5EF4-FFF2-40B4-BE49-F238E27FC236}">
                <a16:creationId xmlns:a16="http://schemas.microsoft.com/office/drawing/2014/main" id="{0E04AF9F-4409-4A8B-B8B8-3FC84A3D92BF}"/>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40C38876-F88B-4FB1-89B4-B51040D47D3F}"/>
              </a:ext>
            </a:extLst>
          </p:cNvPr>
          <p:cNvSpPr/>
          <p:nvPr/>
        </p:nvSpPr>
        <p:spPr>
          <a:xfrm>
            <a:off x="519276" y="1268760"/>
            <a:ext cx="2533322" cy="369332"/>
          </a:xfrm>
          <a:prstGeom prst="rect">
            <a:avLst/>
          </a:prstGeom>
          <a:solidFill>
            <a:schemeClr val="accent2">
              <a:lumMod val="20000"/>
              <a:lumOff val="80000"/>
            </a:schemeClr>
          </a:solidFill>
        </p:spPr>
        <p:txBody>
          <a:bodyPr wrap="none">
            <a:spAutoFit/>
          </a:bodyPr>
          <a:lstStyle/>
          <a:p>
            <a:r>
              <a:rPr lang="en-GB" b="1" dirty="0">
                <a:latin typeface="Calibri" panose="020F0502020204030204" pitchFamily="34" charset="0"/>
                <a:ea typeface="Times New Roman" panose="02020603050405020304" pitchFamily="18" charset="0"/>
                <a:cs typeface="Times New Roman" panose="02020603050405020304" pitchFamily="18" charset="0"/>
              </a:rPr>
              <a:t>Step 1 - State hypothesis</a:t>
            </a:r>
            <a:endParaRPr lang="en-GB" dirty="0"/>
          </a:p>
        </p:txBody>
      </p:sp>
      <p:sp>
        <p:nvSpPr>
          <p:cNvPr id="6" name="Rectangle 5">
            <a:extLst>
              <a:ext uri="{FF2B5EF4-FFF2-40B4-BE49-F238E27FC236}">
                <a16:creationId xmlns:a16="http://schemas.microsoft.com/office/drawing/2014/main" id="{78DE77A8-B268-41F6-AFF8-4333EE371329}"/>
              </a:ext>
            </a:extLst>
          </p:cNvPr>
          <p:cNvSpPr/>
          <p:nvPr/>
        </p:nvSpPr>
        <p:spPr>
          <a:xfrm>
            <a:off x="517538" y="1739828"/>
            <a:ext cx="8230926" cy="830997"/>
          </a:xfrm>
          <a:prstGeom prst="rect">
            <a:avLst/>
          </a:prstGeom>
        </p:spPr>
        <p:txBody>
          <a:bodyPr wrap="square">
            <a:spAutoFit/>
          </a:bodyPr>
          <a:lstStyle/>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The hypothesis statement implies that the population mean weight loss between A and B should be at least 10Ibs. If D = </a:t>
            </a:r>
            <a:r>
              <a:rPr lang="en-GB" sz="1600" dirty="0">
                <a:latin typeface="Symbol" panose="05050102010706020507" pitchFamily="18" charset="2"/>
                <a:ea typeface="Times New Roman" panose="02020603050405020304" pitchFamily="18" charset="0"/>
                <a:cs typeface="Times New Roman" panose="02020603050405020304" pitchFamily="18" charset="0"/>
              </a:rPr>
              <a:t>m</a:t>
            </a:r>
            <a:r>
              <a:rPr lang="en-GB" sz="1600" baseline="-25000" dirty="0">
                <a:latin typeface="Symbol" panose="05050102010706020507" pitchFamily="18" charset="2"/>
                <a:ea typeface="Times New Roman" panose="02020603050405020304" pitchFamily="18" charset="0"/>
                <a:cs typeface="Times New Roman" panose="02020603050405020304" pitchFamily="18" charset="0"/>
              </a:rPr>
              <a:t>A</a:t>
            </a:r>
            <a:r>
              <a:rPr lang="en-GB" sz="1600" dirty="0">
                <a:latin typeface="Calibri" panose="020F0502020204030204" pitchFamily="34" charset="0"/>
                <a:ea typeface="Times New Roman" panose="02020603050405020304" pitchFamily="18" charset="0"/>
                <a:cs typeface="Times New Roman" panose="02020603050405020304" pitchFamily="18" charset="0"/>
              </a:rPr>
              <a:t> - </a:t>
            </a:r>
            <a:r>
              <a:rPr lang="en-GB" sz="1600" dirty="0" err="1">
                <a:latin typeface="Symbol" panose="05050102010706020507" pitchFamily="18" charset="2"/>
                <a:ea typeface="Times New Roman" panose="02020603050405020304" pitchFamily="18" charset="0"/>
                <a:cs typeface="Times New Roman" panose="02020603050405020304" pitchFamily="18" charset="0"/>
              </a:rPr>
              <a:t>m</a:t>
            </a:r>
            <a:r>
              <a:rPr lang="en-GB" sz="1600" baseline="-25000" dirty="0" err="1">
                <a:latin typeface="Symbol" panose="05050102010706020507" pitchFamily="18" charset="2"/>
                <a:ea typeface="Times New Roman" panose="02020603050405020304" pitchFamily="18" charset="0"/>
                <a:cs typeface="Times New Roman" panose="02020603050405020304" pitchFamily="18" charset="0"/>
              </a:rPr>
              <a:t>B</a:t>
            </a:r>
            <a:r>
              <a:rPr lang="en-GB" sz="1600" dirty="0">
                <a:latin typeface="Symbol" panose="05050102010706020507" pitchFamily="18" charset="2"/>
                <a:ea typeface="Times New Roman" panose="02020603050405020304" pitchFamily="18" charset="0"/>
                <a:cs typeface="Times New Roman" panose="02020603050405020304" pitchFamily="18" charset="0"/>
              </a:rPr>
              <a:t> = 10</a:t>
            </a:r>
            <a:r>
              <a:rPr lang="en-GB" sz="1600" dirty="0">
                <a:latin typeface="Calibri" panose="020F0502020204030204" pitchFamily="34" charset="0"/>
                <a:ea typeface="Times New Roman" panose="02020603050405020304" pitchFamily="18" charset="0"/>
                <a:cs typeface="Times New Roman" panose="02020603050405020304" pitchFamily="18" charset="0"/>
              </a:rPr>
              <a:t> Ibs, then the null and alternative hypotheses would be stated as follows:</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754B0FF3-9FCE-4505-8990-8F531B4AE0D3}"/>
              </a:ext>
            </a:extLst>
          </p:cNvPr>
          <p:cNvSpPr/>
          <p:nvPr/>
        </p:nvSpPr>
        <p:spPr>
          <a:xfrm>
            <a:off x="1907704" y="2454216"/>
            <a:ext cx="4783729" cy="830997"/>
          </a:xfrm>
          <a:prstGeom prst="rect">
            <a:avLst/>
          </a:prstGeom>
          <a:solidFill>
            <a:schemeClr val="accent3">
              <a:lumMod val="20000"/>
              <a:lumOff val="80000"/>
            </a:schemeClr>
          </a:solidFill>
        </p:spPr>
        <p:txBody>
          <a:bodyPr wrap="square">
            <a:spAutoFit/>
          </a:bodyPr>
          <a:lstStyle/>
          <a:p>
            <a:pPr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Null hypothesis H</a:t>
            </a:r>
            <a:r>
              <a:rPr lang="en-GB" sz="1600" baseline="-25000" dirty="0">
                <a:latin typeface="Calibri" panose="020F0502020204030204" pitchFamily="34" charset="0"/>
                <a:ea typeface="Times New Roman" panose="02020603050405020304" pitchFamily="18" charset="0"/>
                <a:cs typeface="Times New Roman" panose="02020603050405020304" pitchFamily="18" charset="0"/>
              </a:rPr>
              <a:t>0</a:t>
            </a:r>
            <a:r>
              <a:rPr lang="en-GB" sz="1600" dirty="0">
                <a:latin typeface="Calibri" panose="020F0502020204030204" pitchFamily="34" charset="0"/>
                <a:ea typeface="Times New Roman" panose="02020603050405020304" pitchFamily="18" charset="0"/>
                <a:cs typeface="Times New Roman" panose="02020603050405020304" pitchFamily="18" charset="0"/>
              </a:rPr>
              <a:t>: D ≤ 10</a:t>
            </a:r>
          </a:p>
          <a:p>
            <a:pPr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Alternative Hypothesis H</a:t>
            </a:r>
            <a:r>
              <a:rPr lang="en-GB" sz="1600"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sz="1600" dirty="0">
                <a:latin typeface="Calibri" panose="020F0502020204030204" pitchFamily="34" charset="0"/>
                <a:ea typeface="Times New Roman" panose="02020603050405020304" pitchFamily="18" charset="0"/>
                <a:cs typeface="Times New Roman" panose="02020603050405020304" pitchFamily="18" charset="0"/>
              </a:rPr>
              <a:t>: D </a:t>
            </a:r>
            <a:r>
              <a:rPr lang="en-GB" sz="1600" baseline="-25000" dirty="0">
                <a:latin typeface="Symbol" panose="05050102010706020507" pitchFamily="18" charset="2"/>
                <a:ea typeface="Times New Roman" panose="02020603050405020304" pitchFamily="18" charset="0"/>
                <a:cs typeface="Times New Roman" panose="02020603050405020304" pitchFamily="18" charset="0"/>
              </a:rPr>
              <a:t> </a:t>
            </a:r>
            <a:r>
              <a:rPr lang="en-GB" sz="1600" dirty="0">
                <a:latin typeface="Calibri" panose="020F0502020204030204" pitchFamily="34" charset="0"/>
                <a:ea typeface="Times New Roman" panose="02020603050405020304" pitchFamily="18" charset="0"/>
                <a:cs typeface="Times New Roman" panose="02020603050405020304" pitchFamily="18" charset="0"/>
              </a:rPr>
              <a:t>&gt; 10 (or D – 10 &gt; 0)</a:t>
            </a:r>
          </a:p>
          <a:p>
            <a:r>
              <a:rPr lang="en-GB" sz="1600" dirty="0">
                <a:latin typeface="Calibri" panose="020F0502020204030204" pitchFamily="34" charset="0"/>
                <a:ea typeface="Times New Roman" panose="02020603050405020304" pitchFamily="18" charset="0"/>
                <a:cs typeface="Times New Roman" panose="02020603050405020304" pitchFamily="18" charset="0"/>
              </a:rPr>
              <a:t>The &gt; sign implies an upper one tail test</a:t>
            </a:r>
            <a:endParaRPr lang="en-GB" sz="1600" dirty="0"/>
          </a:p>
        </p:txBody>
      </p:sp>
      <p:sp>
        <p:nvSpPr>
          <p:cNvPr id="9" name="Rectangle 8">
            <a:extLst>
              <a:ext uri="{FF2B5EF4-FFF2-40B4-BE49-F238E27FC236}">
                <a16:creationId xmlns:a16="http://schemas.microsoft.com/office/drawing/2014/main" id="{FB99C688-BBE3-4137-9308-69F8D4C10632}"/>
              </a:ext>
            </a:extLst>
          </p:cNvPr>
          <p:cNvSpPr/>
          <p:nvPr/>
        </p:nvSpPr>
        <p:spPr>
          <a:xfrm>
            <a:off x="517936" y="3388122"/>
            <a:ext cx="1942968" cy="369332"/>
          </a:xfrm>
          <a:prstGeom prst="rect">
            <a:avLst/>
          </a:prstGeom>
          <a:solidFill>
            <a:schemeClr val="accent2">
              <a:lumMod val="20000"/>
              <a:lumOff val="80000"/>
            </a:schemeClr>
          </a:solidFill>
        </p:spPr>
        <p:txBody>
          <a:bodyPr wrap="none">
            <a:spAutoFit/>
          </a:bodyPr>
          <a:lstStyle/>
          <a:p>
            <a:pPr marL="0" marR="0"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2 - Select test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6FD59FE8-9E43-49D4-9A8A-A70C6A31D8D4}"/>
              </a:ext>
            </a:extLst>
          </p:cNvPr>
          <p:cNvSpPr/>
          <p:nvPr/>
        </p:nvSpPr>
        <p:spPr>
          <a:xfrm>
            <a:off x="517538" y="3952826"/>
            <a:ext cx="8176422" cy="1815882"/>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sz="1400" dirty="0">
                <a:latin typeface="Calibri" panose="020F0502020204030204" pitchFamily="34" charset="0"/>
                <a:ea typeface="Times New Roman" panose="02020603050405020304" pitchFamily="18" charset="0"/>
                <a:cs typeface="Times New Roman" panose="02020603050405020304" pitchFamily="18" charset="0"/>
              </a:rPr>
              <a:t>We now need to choose an appropriate statistical test for testing H</a:t>
            </a:r>
            <a:r>
              <a:rPr lang="en-GB" sz="1400" baseline="-25000" dirty="0">
                <a:latin typeface="Calibri" panose="020F0502020204030204" pitchFamily="34" charset="0"/>
                <a:ea typeface="Times New Roman" panose="02020603050405020304" pitchFamily="18" charset="0"/>
                <a:cs typeface="Times New Roman" panose="02020603050405020304" pitchFamily="18" charset="0"/>
              </a:rPr>
              <a:t>0</a:t>
            </a:r>
            <a:r>
              <a:rPr lang="en-GB" sz="1400" dirty="0">
                <a:latin typeface="Calibri" panose="020F0502020204030204" pitchFamily="34" charset="0"/>
                <a:ea typeface="Times New Roman" panose="02020603050405020304" pitchFamily="18" charset="0"/>
                <a:cs typeface="Times New Roman" panose="02020603050405020304" pitchFamily="18" charset="0"/>
              </a:rPr>
              <a:t>. From the information provided we note:</a:t>
            </a:r>
          </a:p>
          <a:p>
            <a:pPr marL="0" marR="0" algn="just" hangingPunct="0">
              <a:spcBef>
                <a:spcPts val="0"/>
              </a:spcBef>
              <a:spcAft>
                <a:spcPts val="0"/>
              </a:spcAft>
            </a:pPr>
            <a:r>
              <a:rPr lang="en-GB" sz="1400" dirty="0">
                <a:latin typeface="Calibri" panose="020F0502020204030204" pitchFamily="34" charset="0"/>
                <a:ea typeface="Times New Roman" panose="02020603050405020304" pitchFamily="18" charset="0"/>
                <a:cs typeface="Times New Roman" panose="02020603050405020304" pitchFamily="18" charset="0"/>
              </a:rPr>
              <a:t> </a:t>
            </a:r>
          </a:p>
          <a:p>
            <a:pPr marL="342900" marR="0" lvl="0" indent="-342900" algn="just" hangingPunct="0">
              <a:spcBef>
                <a:spcPts val="0"/>
              </a:spcBef>
              <a:spcAft>
                <a:spcPts val="0"/>
              </a:spcAft>
              <a:buFont typeface="Symbol" panose="05050102010706020507" pitchFamily="18" charset="2"/>
              <a:buChar char=""/>
            </a:pPr>
            <a:r>
              <a:rPr lang="en-GB" sz="1400" dirty="0">
                <a:latin typeface="Calibri" panose="020F0502020204030204" pitchFamily="34" charset="0"/>
                <a:ea typeface="Times New Roman" panose="02020603050405020304" pitchFamily="18" charset="0"/>
                <a:cs typeface="Times New Roman" panose="02020603050405020304" pitchFamily="18" charset="0"/>
              </a:rPr>
              <a:t>Number of samples - two samples.</a:t>
            </a:r>
          </a:p>
          <a:p>
            <a:pPr marL="342900" marR="0" lvl="0" indent="-342900" algn="just" hangingPunct="0">
              <a:spcBef>
                <a:spcPts val="0"/>
              </a:spcBef>
              <a:spcAft>
                <a:spcPts val="0"/>
              </a:spcAft>
              <a:buFont typeface="Symbol" panose="05050102010706020507" pitchFamily="18" charset="2"/>
              <a:buChar char=""/>
            </a:pPr>
            <a:r>
              <a:rPr lang="en-GB" sz="1400" dirty="0">
                <a:latin typeface="Calibri" panose="020F0502020204030204" pitchFamily="34" charset="0"/>
                <a:ea typeface="Times New Roman" panose="02020603050405020304" pitchFamily="18" charset="0"/>
                <a:cs typeface="Times New Roman" panose="02020603050405020304" pitchFamily="18" charset="0"/>
              </a:rPr>
              <a:t>The statistic we are testing - testing that the weight reduction programme results in a weight loss. Both population standard deviations are unknown.</a:t>
            </a:r>
          </a:p>
          <a:p>
            <a:pPr marL="342900" marR="0" lvl="0" indent="-342900" algn="just" hangingPunct="0">
              <a:spcBef>
                <a:spcPts val="0"/>
              </a:spcBef>
              <a:spcAft>
                <a:spcPts val="0"/>
              </a:spcAft>
              <a:buFont typeface="Symbol" panose="05050102010706020507" pitchFamily="18" charset="2"/>
              <a:buChar char=""/>
            </a:pPr>
            <a:r>
              <a:rPr lang="en-GB" sz="1400" dirty="0">
                <a:latin typeface="Calibri" panose="020F0502020204030204" pitchFamily="34" charset="0"/>
                <a:ea typeface="Times New Roman" panose="02020603050405020304" pitchFamily="18" charset="0"/>
                <a:cs typeface="Times New Roman" panose="02020603050405020304" pitchFamily="18" charset="0"/>
              </a:rPr>
              <a:t>Size of both samples small (n</a:t>
            </a:r>
            <a:r>
              <a:rPr lang="en-GB" sz="1400" baseline="-25000" dirty="0">
                <a:latin typeface="Calibri" panose="020F0502020204030204" pitchFamily="34" charset="0"/>
                <a:ea typeface="Times New Roman" panose="02020603050405020304" pitchFamily="18" charset="0"/>
                <a:cs typeface="Times New Roman" panose="02020603050405020304" pitchFamily="18" charset="0"/>
              </a:rPr>
              <a:t>A</a:t>
            </a:r>
            <a:r>
              <a:rPr lang="en-GB" sz="1400" dirty="0">
                <a:latin typeface="Calibri" panose="020F0502020204030204" pitchFamily="34" charset="0"/>
                <a:ea typeface="Times New Roman" panose="02020603050405020304" pitchFamily="18" charset="0"/>
                <a:cs typeface="Times New Roman" panose="02020603050405020304" pitchFamily="18" charset="0"/>
              </a:rPr>
              <a:t> and n</a:t>
            </a:r>
            <a:r>
              <a:rPr lang="en-GB" sz="1400" baseline="-25000" dirty="0">
                <a:latin typeface="Calibri" panose="020F0502020204030204" pitchFamily="34" charset="0"/>
                <a:ea typeface="Times New Roman" panose="02020603050405020304" pitchFamily="18" charset="0"/>
                <a:cs typeface="Times New Roman" panose="02020603050405020304" pitchFamily="18" charset="0"/>
              </a:rPr>
              <a:t>B</a:t>
            </a:r>
            <a:r>
              <a:rPr lang="en-GB" sz="1400" dirty="0">
                <a:latin typeface="Calibri" panose="020F0502020204030204" pitchFamily="34" charset="0"/>
                <a:ea typeface="Times New Roman" panose="02020603050405020304" pitchFamily="18" charset="0"/>
                <a:cs typeface="Times New Roman" panose="02020603050405020304" pitchFamily="18" charset="0"/>
              </a:rPr>
              <a:t> = 26).</a:t>
            </a:r>
          </a:p>
          <a:p>
            <a:pPr marL="342900" marR="0" lvl="0" indent="-342900" algn="just" hangingPunct="0">
              <a:spcBef>
                <a:spcPts val="0"/>
              </a:spcBef>
              <a:spcAft>
                <a:spcPts val="0"/>
              </a:spcAft>
              <a:buFont typeface="Symbol" panose="05050102010706020507" pitchFamily="18" charset="2"/>
              <a:buChar char=""/>
            </a:pPr>
            <a:r>
              <a:rPr lang="en-GB" sz="1400" dirty="0">
                <a:latin typeface="Calibri" panose="020F0502020204030204" pitchFamily="34" charset="0"/>
                <a:ea typeface="Times New Roman" panose="02020603050405020304" pitchFamily="18" charset="0"/>
                <a:cs typeface="Times New Roman" panose="02020603050405020304" pitchFamily="18" charset="0"/>
              </a:rPr>
              <a:t>Nature of population from which sample drawn - population distribution is not known we will assume that the population is approximately normal given sample size is close to 30.</a:t>
            </a:r>
          </a:p>
        </p:txBody>
      </p:sp>
    </p:spTree>
    <p:extLst>
      <p:ext uri="{BB962C8B-B14F-4D97-AF65-F5344CB8AC3E}">
        <p14:creationId xmlns:p14="http://schemas.microsoft.com/office/powerpoint/2010/main" val="14720812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A8CF285-D296-4A54-97E6-DEBBAB4496E3}"/>
              </a:ext>
            </a:extLst>
          </p:cNvPr>
          <p:cNvSpPr>
            <a:spLocks noGrp="1"/>
          </p:cNvSpPr>
          <p:nvPr>
            <p:ph type="sldNum" sz="quarter" idx="10"/>
          </p:nvPr>
        </p:nvSpPr>
        <p:spPr/>
        <p:txBody>
          <a:bodyPr/>
          <a:lstStyle/>
          <a:p>
            <a:pPr>
              <a:defRPr/>
            </a:pPr>
            <a:fld id="{F3F8053F-1846-4FFB-921F-F758CBE22FCD}" type="slidenum">
              <a:rPr lang="en-GB" smtClean="0"/>
              <a:pPr>
                <a:defRPr/>
              </a:pPr>
              <a:t>35</a:t>
            </a:fld>
            <a:endParaRPr lang="en-GB" dirty="0"/>
          </a:p>
        </p:txBody>
      </p:sp>
      <p:sp>
        <p:nvSpPr>
          <p:cNvPr id="4" name="Footer Placeholder 3">
            <a:extLst>
              <a:ext uri="{FF2B5EF4-FFF2-40B4-BE49-F238E27FC236}">
                <a16:creationId xmlns:a16="http://schemas.microsoft.com/office/drawing/2014/main" id="{4FC7D9D0-4EA7-4F15-BE00-432E0F96B999}"/>
              </a:ext>
            </a:extLst>
          </p:cNvPr>
          <p:cNvSpPr>
            <a:spLocks noGrp="1"/>
          </p:cNvSpPr>
          <p:nvPr>
            <p:ph type="ftr" sz="quarter" idx="11"/>
          </p:nvPr>
        </p:nvSpPr>
        <p:spPr/>
        <p:txBody>
          <a:bodyPr/>
          <a:lstStyle/>
          <a:p>
            <a:pPr>
              <a:defRPr/>
            </a:pPr>
            <a:r>
              <a:rPr lang="en-GB"/>
              <a:t>Glyn Davis &amp; Branko Pecar</a:t>
            </a:r>
            <a:endParaRPr lang="en-GB" b="0"/>
          </a:p>
        </p:txBody>
      </p:sp>
      <p:sp>
        <p:nvSpPr>
          <p:cNvPr id="5" name="Title 1">
            <a:extLst>
              <a:ext uri="{FF2B5EF4-FFF2-40B4-BE49-F238E27FC236}">
                <a16:creationId xmlns:a16="http://schemas.microsoft.com/office/drawing/2014/main" id="{64DC1FC3-80F7-46B4-93CB-82924C4DC767}"/>
              </a:ext>
            </a:extLst>
          </p:cNvPr>
          <p:cNvSpPr>
            <a:spLocks noGrp="1"/>
          </p:cNvSpPr>
          <p:nvPr>
            <p:ph type="ctrTitle"/>
          </p:nvPr>
        </p:nvSpPr>
        <p:spPr>
          <a:xfrm>
            <a:off x="500034" y="285728"/>
            <a:ext cx="8176422" cy="714380"/>
          </a:xfrm>
        </p:spPr>
        <p:txBody>
          <a:bodyPr/>
          <a:lstStyle/>
          <a:p>
            <a:r>
              <a:rPr lang="en-GB" sz="2000" dirty="0"/>
              <a:t>Example solution (2/4)</a:t>
            </a:r>
          </a:p>
        </p:txBody>
      </p:sp>
      <p:sp>
        <p:nvSpPr>
          <p:cNvPr id="6" name="Rectangle 5">
            <a:extLst>
              <a:ext uri="{FF2B5EF4-FFF2-40B4-BE49-F238E27FC236}">
                <a16:creationId xmlns:a16="http://schemas.microsoft.com/office/drawing/2014/main" id="{F836162F-B4ED-4AA9-A3E8-9FE6C03E7C74}"/>
              </a:ext>
            </a:extLst>
          </p:cNvPr>
          <p:cNvSpPr/>
          <p:nvPr/>
        </p:nvSpPr>
        <p:spPr>
          <a:xfrm>
            <a:off x="512714" y="1268760"/>
            <a:ext cx="3235966" cy="646331"/>
          </a:xfrm>
          <a:prstGeom prst="rect">
            <a:avLst/>
          </a:prstGeom>
          <a:solidFill>
            <a:schemeClr val="accent2">
              <a:lumMod val="20000"/>
              <a:lumOff val="80000"/>
            </a:schemeClr>
          </a:solidFill>
        </p:spPr>
        <p:txBody>
          <a:bodyPr wrap="square">
            <a:spAutoFit/>
          </a:bodyPr>
          <a:lstStyle/>
          <a:p>
            <a:pPr marL="0" marR="0"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3 - Set the level of significance</a:t>
            </a:r>
            <a:r>
              <a:rPr lang="en-GB"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en-GB" dirty="0">
                <a:solidFill>
                  <a:srgbClr val="000000"/>
                </a:solidFill>
                <a:latin typeface="Symbol" panose="05050102010706020507" pitchFamily="18" charset="2"/>
                <a:ea typeface="Times New Roman" panose="02020603050405020304" pitchFamily="18" charset="0"/>
                <a:cs typeface="Times New Roman" panose="02020603050405020304" pitchFamily="18" charset="0"/>
              </a:rPr>
              <a:t>a</a:t>
            </a:r>
            <a:r>
              <a:rPr lang="en-GB"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 0.05</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2D07C152-87C5-4463-BBFD-221EED5A1B42}"/>
              </a:ext>
            </a:extLst>
          </p:cNvPr>
          <p:cNvSpPr/>
          <p:nvPr/>
        </p:nvSpPr>
        <p:spPr>
          <a:xfrm>
            <a:off x="533862" y="1999077"/>
            <a:ext cx="3214818" cy="646331"/>
          </a:xfrm>
          <a:prstGeom prst="rect">
            <a:avLst/>
          </a:prstGeom>
          <a:solidFill>
            <a:schemeClr val="accent2">
              <a:lumMod val="20000"/>
              <a:lumOff val="80000"/>
            </a:schemeClr>
          </a:solidFill>
        </p:spPr>
        <p:txBody>
          <a:bodyPr wrap="square">
            <a:spAutoFit/>
          </a:bodyPr>
          <a:lstStyle/>
          <a:p>
            <a:pPr marL="0" marR="0"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4 - Extract relevant statistic</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2DEA3DBC-55B9-4955-BE2E-A94CA19FB2F5}"/>
              </a:ext>
            </a:extLst>
          </p:cNvPr>
          <p:cNvGraphicFramePr>
            <a:graphicFrameLocks noGrp="1"/>
          </p:cNvGraphicFramePr>
          <p:nvPr>
            <p:extLst>
              <p:ext uri="{D42A27DB-BD31-4B8C-83A1-F6EECF244321}">
                <p14:modId xmlns:p14="http://schemas.microsoft.com/office/powerpoint/2010/main" val="689259531"/>
              </p:ext>
            </p:extLst>
          </p:nvPr>
        </p:nvGraphicFramePr>
        <p:xfrm>
          <a:off x="3851920" y="1253326"/>
          <a:ext cx="4863456" cy="4695958"/>
        </p:xfrm>
        <a:graphic>
          <a:graphicData uri="http://schemas.openxmlformats.org/drawingml/2006/table">
            <a:tbl>
              <a:tblPr firstRow="1" firstCol="1" bandRow="1">
                <a:tableStyleId>{5C22544A-7EE6-4342-B048-85BDC9FD1C3A}</a:tableStyleId>
              </a:tblPr>
              <a:tblGrid>
                <a:gridCol w="701173">
                  <a:extLst>
                    <a:ext uri="{9D8B030D-6E8A-4147-A177-3AD203B41FA5}">
                      <a16:colId xmlns:a16="http://schemas.microsoft.com/office/drawing/2014/main" val="2094935265"/>
                    </a:ext>
                  </a:extLst>
                </a:gridCol>
                <a:gridCol w="1074138">
                  <a:extLst>
                    <a:ext uri="{9D8B030D-6E8A-4147-A177-3AD203B41FA5}">
                      <a16:colId xmlns:a16="http://schemas.microsoft.com/office/drawing/2014/main" val="1558714766"/>
                    </a:ext>
                  </a:extLst>
                </a:gridCol>
                <a:gridCol w="1103975">
                  <a:extLst>
                    <a:ext uri="{9D8B030D-6E8A-4147-A177-3AD203B41FA5}">
                      <a16:colId xmlns:a16="http://schemas.microsoft.com/office/drawing/2014/main" val="816763133"/>
                    </a:ext>
                  </a:extLst>
                </a:gridCol>
                <a:gridCol w="1148730">
                  <a:extLst>
                    <a:ext uri="{9D8B030D-6E8A-4147-A177-3AD203B41FA5}">
                      <a16:colId xmlns:a16="http://schemas.microsoft.com/office/drawing/2014/main" val="1740602492"/>
                    </a:ext>
                  </a:extLst>
                </a:gridCol>
                <a:gridCol w="835440">
                  <a:extLst>
                    <a:ext uri="{9D8B030D-6E8A-4147-A177-3AD203B41FA5}">
                      <a16:colId xmlns:a16="http://schemas.microsoft.com/office/drawing/2014/main" val="465916973"/>
                    </a:ext>
                  </a:extLst>
                </a:gridCol>
              </a:tblGrid>
              <a:tr h="322270">
                <a:tc>
                  <a:txBody>
                    <a:bodyPr/>
                    <a:lstStyle/>
                    <a:p>
                      <a:pPr marL="0" marR="0" algn="ctr" fontAlgn="auto" hangingPunct="1">
                        <a:spcBef>
                          <a:spcPts val="0"/>
                        </a:spcBef>
                        <a:spcAft>
                          <a:spcPts val="0"/>
                        </a:spcAft>
                      </a:pPr>
                      <a:r>
                        <a:rPr lang="en-GB" sz="800" u="sng">
                          <a:effectLst/>
                        </a:rPr>
                        <a:t>Person</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dirty="0">
                          <a:effectLst/>
                        </a:rPr>
                        <a:t>Before Weight, B</a:t>
                      </a:r>
                      <a:endParaRPr lang="en-GB" sz="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After Weight, A</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d = B - A</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d^2</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2722001550"/>
                  </a:ext>
                </a:extLst>
              </a:tr>
              <a:tr h="161136">
                <a:tc>
                  <a:txBody>
                    <a:bodyPr/>
                    <a:lstStyle/>
                    <a:p>
                      <a:pPr marL="0" marR="0" algn="ctr" fontAlgn="auto" hangingPunct="1">
                        <a:spcBef>
                          <a:spcPts val="0"/>
                        </a:spcBef>
                        <a:spcAft>
                          <a:spcPts val="0"/>
                        </a:spcAft>
                      </a:pPr>
                      <a:r>
                        <a:rPr lang="en-GB" sz="800" u="sng">
                          <a:effectLst/>
                        </a:rPr>
                        <a:t>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170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170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3160126859"/>
                  </a:ext>
                </a:extLst>
              </a:tr>
              <a:tr h="191828">
                <a:tc>
                  <a:txBody>
                    <a:bodyPr/>
                    <a:lstStyle/>
                    <a:p>
                      <a:pPr marL="0" marR="0" algn="ctr" fontAlgn="auto" hangingPunct="1">
                        <a:spcBef>
                          <a:spcPts val="0"/>
                        </a:spcBef>
                        <a:spcAft>
                          <a:spcPts val="0"/>
                        </a:spcAft>
                      </a:pPr>
                      <a:r>
                        <a:rPr lang="en-GB" sz="800" u="sng">
                          <a:effectLst/>
                        </a:rPr>
                        <a:t>2</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36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4053642546"/>
                  </a:ext>
                </a:extLst>
              </a:tr>
              <a:tr h="191828">
                <a:tc>
                  <a:txBody>
                    <a:bodyPr/>
                    <a:lstStyle/>
                    <a:p>
                      <a:pPr marL="0" marR="0" algn="ctr" fontAlgn="auto" hangingPunct="1">
                        <a:spcBef>
                          <a:spcPts val="0"/>
                        </a:spcBef>
                        <a:spcAft>
                          <a:spcPts val="0"/>
                        </a:spcAft>
                      </a:pPr>
                      <a:r>
                        <a:rPr lang="en-GB" sz="800" u="sng">
                          <a:effectLst/>
                        </a:rPr>
                        <a:t>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162</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129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33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1089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617857969"/>
                  </a:ext>
                </a:extLst>
              </a:tr>
              <a:tr h="161136">
                <a:tc>
                  <a:txBody>
                    <a:bodyPr/>
                    <a:lstStyle/>
                    <a:p>
                      <a:pPr marL="0" marR="0" algn="ctr" fontAlgn="auto" hangingPunct="1">
                        <a:spcBef>
                          <a:spcPts val="0"/>
                        </a:spcBef>
                        <a:spcAft>
                          <a:spcPts val="0"/>
                        </a:spcAft>
                      </a:pPr>
                      <a:r>
                        <a:rPr lang="en-GB" sz="800" u="sng">
                          <a:effectLst/>
                        </a:rPr>
                        <a:t>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100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4159565669"/>
                  </a:ext>
                </a:extLst>
              </a:tr>
              <a:tr h="161136">
                <a:tc>
                  <a:txBody>
                    <a:bodyPr/>
                    <a:lstStyle/>
                    <a:p>
                      <a:pPr marL="0" marR="0" algn="ctr" fontAlgn="auto" hangingPunct="1">
                        <a:spcBef>
                          <a:spcPts val="0"/>
                        </a:spcBef>
                        <a:spcAft>
                          <a:spcPts val="0"/>
                        </a:spcAft>
                      </a:pPr>
                      <a:r>
                        <a:rPr lang="en-GB" sz="800" u="sng">
                          <a:effectLst/>
                        </a:rPr>
                        <a:t>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177</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137</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40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1600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909008387"/>
                  </a:ext>
                </a:extLst>
              </a:tr>
              <a:tr h="161136">
                <a:tc>
                  <a:txBody>
                    <a:bodyPr/>
                    <a:lstStyle/>
                    <a:p>
                      <a:pPr marL="0" marR="0" algn="ctr" fontAlgn="auto" hangingPunct="1">
                        <a:spcBef>
                          <a:spcPts val="0"/>
                        </a:spcBef>
                        <a:spcAft>
                          <a:spcPts val="0"/>
                        </a:spcAft>
                      </a:pPr>
                      <a:r>
                        <a:rPr lang="en-GB" sz="800" u="sng">
                          <a:effectLst/>
                        </a:rPr>
                        <a:t>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167</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134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33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1089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910339570"/>
                  </a:ext>
                </a:extLst>
              </a:tr>
              <a:tr h="161136">
                <a:tc>
                  <a:txBody>
                    <a:bodyPr/>
                    <a:lstStyle/>
                    <a:p>
                      <a:pPr marL="0" marR="0" algn="ctr" fontAlgn="auto" hangingPunct="1">
                        <a:spcBef>
                          <a:spcPts val="0"/>
                        </a:spcBef>
                        <a:spcAft>
                          <a:spcPts val="0"/>
                        </a:spcAft>
                      </a:pPr>
                      <a:r>
                        <a:rPr lang="en-GB" sz="800" u="sng">
                          <a:effectLst/>
                        </a:rPr>
                        <a:t>7</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158</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133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25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625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1471635195"/>
                  </a:ext>
                </a:extLst>
              </a:tr>
              <a:tr h="161136">
                <a:tc>
                  <a:txBody>
                    <a:bodyPr/>
                    <a:lstStyle/>
                    <a:p>
                      <a:pPr marL="0" marR="0" algn="ctr" fontAlgn="auto" hangingPunct="1">
                        <a:spcBef>
                          <a:spcPts val="0"/>
                        </a:spcBef>
                        <a:spcAft>
                          <a:spcPts val="0"/>
                        </a:spcAft>
                      </a:pPr>
                      <a:r>
                        <a:rPr lang="en-GB" sz="800" u="sng">
                          <a:effectLst/>
                        </a:rPr>
                        <a:t>8</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178</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128</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50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2500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3296078448"/>
                  </a:ext>
                </a:extLst>
              </a:tr>
              <a:tr h="161136">
                <a:tc>
                  <a:txBody>
                    <a:bodyPr/>
                    <a:lstStyle/>
                    <a:p>
                      <a:pPr marL="0" marR="0" algn="ctr" fontAlgn="auto" hangingPunct="1">
                        <a:spcBef>
                          <a:spcPts val="0"/>
                        </a:spcBef>
                        <a:spcAft>
                          <a:spcPts val="0"/>
                        </a:spcAft>
                      </a:pPr>
                      <a:r>
                        <a:rPr lang="en-GB" sz="800" u="sng">
                          <a:effectLst/>
                        </a:rPr>
                        <a:t>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152</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121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3753772471"/>
                  </a:ext>
                </a:extLst>
              </a:tr>
              <a:tr h="168809">
                <a:tc>
                  <a:txBody>
                    <a:bodyPr/>
                    <a:lstStyle/>
                    <a:p>
                      <a:pPr marL="0" marR="0" algn="ctr" fontAlgn="auto" hangingPunct="1">
                        <a:spcBef>
                          <a:spcPts val="0"/>
                        </a:spcBef>
                        <a:spcAft>
                          <a:spcPts val="0"/>
                        </a:spcAft>
                      </a:pPr>
                      <a:r>
                        <a:rPr lang="en-GB" sz="800" u="sng">
                          <a:effectLst/>
                        </a:rPr>
                        <a:t>10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142</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21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441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1891521933"/>
                  </a:ext>
                </a:extLst>
              </a:tr>
              <a:tr h="161136">
                <a:tc>
                  <a:txBody>
                    <a:bodyPr/>
                    <a:lstStyle/>
                    <a:p>
                      <a:pPr marL="0" marR="0" algn="ctr" fontAlgn="auto" hangingPunct="1">
                        <a:spcBef>
                          <a:spcPts val="0"/>
                        </a:spcBef>
                        <a:spcAft>
                          <a:spcPts val="0"/>
                        </a:spcAft>
                      </a:pPr>
                      <a:r>
                        <a:rPr lang="en-GB" sz="800" u="sng">
                          <a:effectLst/>
                        </a:rPr>
                        <a:t>11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196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2972426921"/>
                  </a:ext>
                </a:extLst>
              </a:tr>
              <a:tr h="161136">
                <a:tc>
                  <a:txBody>
                    <a:bodyPr/>
                    <a:lstStyle/>
                    <a:p>
                      <a:pPr marL="0" marR="0" algn="ctr" fontAlgn="auto" hangingPunct="1">
                        <a:spcBef>
                          <a:spcPts val="0"/>
                        </a:spcBef>
                        <a:spcAft>
                          <a:spcPts val="0"/>
                        </a:spcAft>
                      </a:pPr>
                      <a:r>
                        <a:rPr lang="en-GB" sz="800" u="sng">
                          <a:effectLst/>
                        </a:rPr>
                        <a:t>12</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25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1938356603"/>
                  </a:ext>
                </a:extLst>
              </a:tr>
              <a:tr h="161136">
                <a:tc>
                  <a:txBody>
                    <a:bodyPr/>
                    <a:lstStyle/>
                    <a:p>
                      <a:pPr marL="0" marR="0" algn="ctr" fontAlgn="auto" hangingPunct="1">
                        <a:spcBef>
                          <a:spcPts val="0"/>
                        </a:spcBef>
                        <a:spcAft>
                          <a:spcPts val="0"/>
                        </a:spcAft>
                      </a:pPr>
                      <a:r>
                        <a:rPr lang="en-GB" sz="800" u="sng">
                          <a:effectLst/>
                        </a:rPr>
                        <a:t>13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256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3891365468"/>
                  </a:ext>
                </a:extLst>
              </a:tr>
              <a:tr h="161136">
                <a:tc>
                  <a:txBody>
                    <a:bodyPr/>
                    <a:lstStyle/>
                    <a:p>
                      <a:pPr marL="0" marR="0" algn="ctr" fontAlgn="auto" hangingPunct="1">
                        <a:spcBef>
                          <a:spcPts val="0"/>
                        </a:spcBef>
                        <a:spcAft>
                          <a:spcPts val="0"/>
                        </a:spcAft>
                      </a:pPr>
                      <a:r>
                        <a:rPr lang="en-GB" sz="800" u="sng">
                          <a:effectLst/>
                        </a:rPr>
                        <a:t>14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138</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147</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81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1699734451"/>
                  </a:ext>
                </a:extLst>
              </a:tr>
              <a:tr h="161136">
                <a:tc>
                  <a:txBody>
                    <a:bodyPr/>
                    <a:lstStyle/>
                    <a:p>
                      <a:pPr marL="0" marR="0" algn="ctr" fontAlgn="auto" hangingPunct="1">
                        <a:spcBef>
                          <a:spcPts val="0"/>
                        </a:spcBef>
                        <a:spcAft>
                          <a:spcPts val="0"/>
                        </a:spcAft>
                      </a:pPr>
                      <a:r>
                        <a:rPr lang="en-GB" sz="800" u="sng">
                          <a:effectLst/>
                        </a:rPr>
                        <a:t>15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142</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361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1088966468"/>
                  </a:ext>
                </a:extLst>
              </a:tr>
              <a:tr h="184155">
                <a:tc>
                  <a:txBody>
                    <a:bodyPr/>
                    <a:lstStyle/>
                    <a:p>
                      <a:pPr marL="0" marR="0" algn="ctr" fontAlgn="auto" hangingPunct="1">
                        <a:spcBef>
                          <a:spcPts val="0"/>
                        </a:spcBef>
                        <a:spcAft>
                          <a:spcPts val="0"/>
                        </a:spcAft>
                      </a:pPr>
                      <a:r>
                        <a:rPr lang="en-GB" sz="800" u="sng">
                          <a:effectLst/>
                        </a:rPr>
                        <a:t>16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7</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49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508680268"/>
                  </a:ext>
                </a:extLst>
              </a:tr>
              <a:tr h="161136">
                <a:tc>
                  <a:txBody>
                    <a:bodyPr/>
                    <a:lstStyle/>
                    <a:p>
                      <a:pPr marL="0" marR="0" algn="ctr" fontAlgn="auto" hangingPunct="1">
                        <a:spcBef>
                          <a:spcPts val="0"/>
                        </a:spcBef>
                        <a:spcAft>
                          <a:spcPts val="0"/>
                        </a:spcAft>
                      </a:pPr>
                      <a:r>
                        <a:rPr lang="en-GB" sz="800" u="sng">
                          <a:effectLst/>
                        </a:rPr>
                        <a:t>17</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136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29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841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1013026443"/>
                  </a:ext>
                </a:extLst>
              </a:tr>
              <a:tr h="161136">
                <a:tc>
                  <a:txBody>
                    <a:bodyPr/>
                    <a:lstStyle/>
                    <a:p>
                      <a:pPr marL="0" marR="0" algn="ctr" fontAlgn="auto" hangingPunct="1">
                        <a:spcBef>
                          <a:spcPts val="0"/>
                        </a:spcBef>
                        <a:spcAft>
                          <a:spcPts val="0"/>
                        </a:spcAft>
                      </a:pPr>
                      <a:r>
                        <a:rPr lang="en-GB" sz="800" u="sng">
                          <a:effectLst/>
                        </a:rPr>
                        <a:t>18</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158</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2659963252"/>
                  </a:ext>
                </a:extLst>
              </a:tr>
              <a:tr h="191828">
                <a:tc>
                  <a:txBody>
                    <a:bodyPr/>
                    <a:lstStyle/>
                    <a:p>
                      <a:pPr marL="0" marR="0" algn="ctr" fontAlgn="auto" hangingPunct="1">
                        <a:spcBef>
                          <a:spcPts val="0"/>
                        </a:spcBef>
                        <a:spcAft>
                          <a:spcPts val="0"/>
                        </a:spcAft>
                      </a:pPr>
                      <a:r>
                        <a:rPr lang="en-GB" sz="800" u="sng">
                          <a:effectLst/>
                        </a:rPr>
                        <a:t>19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121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3025262932"/>
                  </a:ext>
                </a:extLst>
              </a:tr>
              <a:tr h="161136">
                <a:tc>
                  <a:txBody>
                    <a:bodyPr/>
                    <a:lstStyle/>
                    <a:p>
                      <a:pPr marL="0" marR="0" algn="ctr" fontAlgn="auto" hangingPunct="1">
                        <a:spcBef>
                          <a:spcPts val="0"/>
                        </a:spcBef>
                        <a:spcAft>
                          <a:spcPts val="0"/>
                        </a:spcAft>
                      </a:pPr>
                      <a:r>
                        <a:rPr lang="en-GB" sz="800" u="sng">
                          <a:effectLst/>
                        </a:rPr>
                        <a:t>20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20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400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2940255445"/>
                  </a:ext>
                </a:extLst>
              </a:tr>
              <a:tr h="161136">
                <a:tc>
                  <a:txBody>
                    <a:bodyPr/>
                    <a:lstStyle/>
                    <a:p>
                      <a:pPr marL="0" marR="0" algn="ctr" fontAlgn="auto" hangingPunct="1">
                        <a:spcBef>
                          <a:spcPts val="0"/>
                        </a:spcBef>
                        <a:spcAft>
                          <a:spcPts val="0"/>
                        </a:spcAft>
                      </a:pPr>
                      <a:r>
                        <a:rPr lang="en-GB" sz="800" u="sng">
                          <a:effectLst/>
                        </a:rPr>
                        <a:t>21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125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30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900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3568731265"/>
                  </a:ext>
                </a:extLst>
              </a:tr>
              <a:tr h="161136">
                <a:tc>
                  <a:txBody>
                    <a:bodyPr/>
                    <a:lstStyle/>
                    <a:p>
                      <a:pPr marL="0" marR="0" algn="ctr" fontAlgn="auto" hangingPunct="1">
                        <a:spcBef>
                          <a:spcPts val="0"/>
                        </a:spcBef>
                        <a:spcAft>
                          <a:spcPts val="0"/>
                        </a:spcAft>
                      </a:pPr>
                      <a:r>
                        <a:rPr lang="en-GB" sz="800" u="sng">
                          <a:effectLst/>
                        </a:rPr>
                        <a:t>22</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140</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196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3527946839"/>
                  </a:ext>
                </a:extLst>
              </a:tr>
              <a:tr h="191828">
                <a:tc>
                  <a:txBody>
                    <a:bodyPr/>
                    <a:lstStyle/>
                    <a:p>
                      <a:pPr marL="0" marR="0" algn="ctr" fontAlgn="auto" hangingPunct="1">
                        <a:spcBef>
                          <a:spcPts val="0"/>
                        </a:spcBef>
                        <a:spcAft>
                          <a:spcPts val="0"/>
                        </a:spcAft>
                      </a:pPr>
                      <a:r>
                        <a:rPr lang="en-GB" sz="800" u="sng">
                          <a:effectLst/>
                        </a:rPr>
                        <a:t>23</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147</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125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22</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484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2885513188"/>
                  </a:ext>
                </a:extLst>
              </a:tr>
              <a:tr h="161136">
                <a:tc>
                  <a:txBody>
                    <a:bodyPr/>
                    <a:lstStyle/>
                    <a:p>
                      <a:pPr marL="0" marR="0" algn="ctr" fontAlgn="auto" hangingPunct="1">
                        <a:spcBef>
                          <a:spcPts val="0"/>
                        </a:spcBef>
                        <a:spcAft>
                          <a:spcPts val="0"/>
                        </a:spcAft>
                      </a:pPr>
                      <a:r>
                        <a:rPr lang="en-GB" sz="800" u="sng">
                          <a:effectLst/>
                        </a:rPr>
                        <a:t>24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225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2611649438"/>
                  </a:ext>
                </a:extLst>
              </a:tr>
              <a:tr h="161136">
                <a:tc>
                  <a:txBody>
                    <a:bodyPr/>
                    <a:lstStyle/>
                    <a:p>
                      <a:pPr marL="0" marR="0" algn="ctr" fontAlgn="auto" hangingPunct="1">
                        <a:spcBef>
                          <a:spcPts val="0"/>
                        </a:spcBef>
                        <a:spcAft>
                          <a:spcPts val="0"/>
                        </a:spcAft>
                      </a:pPr>
                      <a:r>
                        <a:rPr lang="en-GB" sz="800" u="sng">
                          <a:effectLst/>
                        </a:rPr>
                        <a:t>25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155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146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81</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2198669987"/>
                  </a:ext>
                </a:extLst>
              </a:tr>
              <a:tr h="191828">
                <a:tc>
                  <a:txBody>
                    <a:bodyPr/>
                    <a:lstStyle/>
                    <a:p>
                      <a:pPr marL="0" marR="0" algn="ctr" fontAlgn="auto" hangingPunct="1">
                        <a:spcBef>
                          <a:spcPts val="0"/>
                        </a:spcBef>
                        <a:spcAft>
                          <a:spcPts val="0"/>
                        </a:spcAft>
                      </a:pPr>
                      <a:r>
                        <a:rPr lang="en-GB" sz="800" u="sng">
                          <a:effectLst/>
                        </a:rPr>
                        <a:t>26</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169</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135</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a:effectLst/>
                        </a:rPr>
                        <a:t>34</a:t>
                      </a:r>
                      <a:endParaRPr lang="en-GB" sz="8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tc>
                  <a:txBody>
                    <a:bodyPr/>
                    <a:lstStyle/>
                    <a:p>
                      <a:pPr marL="0" marR="0" algn="ctr" fontAlgn="auto" hangingPunct="1">
                        <a:spcBef>
                          <a:spcPts val="0"/>
                        </a:spcBef>
                        <a:spcAft>
                          <a:spcPts val="0"/>
                        </a:spcAft>
                      </a:pPr>
                      <a:r>
                        <a:rPr lang="en-GB" sz="800" u="sng" dirty="0">
                          <a:effectLst/>
                        </a:rPr>
                        <a:t>1156</a:t>
                      </a:r>
                      <a:endParaRPr lang="en-GB" sz="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1192" marR="51192" marT="0" marB="0" anchor="b"/>
                </a:tc>
                <a:extLst>
                  <a:ext uri="{0D108BD9-81ED-4DB2-BD59-A6C34878D82A}">
                    <a16:rowId xmlns:a16="http://schemas.microsoft.com/office/drawing/2014/main" val="3184670141"/>
                  </a:ext>
                </a:extLst>
              </a:tr>
            </a:tbl>
          </a:graphicData>
        </a:graphic>
      </p:graphicFrame>
      <p:pic>
        <p:nvPicPr>
          <p:cNvPr id="10" name="Picture 9">
            <a:extLst>
              <a:ext uri="{FF2B5EF4-FFF2-40B4-BE49-F238E27FC236}">
                <a16:creationId xmlns:a16="http://schemas.microsoft.com/office/drawing/2014/main" id="{81C7405C-3A91-49ED-BD6C-6BAAB12B0548}"/>
              </a:ext>
            </a:extLst>
          </p:cNvPr>
          <p:cNvPicPr>
            <a:picLocks noChangeAspect="1"/>
          </p:cNvPicPr>
          <p:nvPr/>
        </p:nvPicPr>
        <p:blipFill>
          <a:blip r:embed="rId2"/>
          <a:stretch>
            <a:fillRect/>
          </a:stretch>
        </p:blipFill>
        <p:spPr>
          <a:xfrm>
            <a:off x="1187624" y="3459915"/>
            <a:ext cx="1657143" cy="1733333"/>
          </a:xfrm>
          <a:prstGeom prst="rect">
            <a:avLst/>
          </a:prstGeom>
        </p:spPr>
      </p:pic>
    </p:spTree>
    <p:extLst>
      <p:ext uri="{BB962C8B-B14F-4D97-AF65-F5344CB8AC3E}">
        <p14:creationId xmlns:p14="http://schemas.microsoft.com/office/powerpoint/2010/main" val="1708253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BB390A9-E84F-4A5D-AFFB-5501EC826B5A}"/>
              </a:ext>
            </a:extLst>
          </p:cNvPr>
          <p:cNvSpPr>
            <a:spLocks noGrp="1"/>
          </p:cNvSpPr>
          <p:nvPr>
            <p:ph type="sldNum" sz="quarter" idx="10"/>
          </p:nvPr>
        </p:nvSpPr>
        <p:spPr/>
        <p:txBody>
          <a:bodyPr/>
          <a:lstStyle/>
          <a:p>
            <a:pPr>
              <a:defRPr/>
            </a:pPr>
            <a:fld id="{F3F8053F-1846-4FFB-921F-F758CBE22FCD}" type="slidenum">
              <a:rPr lang="en-GB" smtClean="0"/>
              <a:pPr>
                <a:defRPr/>
              </a:pPr>
              <a:t>36</a:t>
            </a:fld>
            <a:endParaRPr lang="en-GB" dirty="0"/>
          </a:p>
        </p:txBody>
      </p:sp>
      <p:sp>
        <p:nvSpPr>
          <p:cNvPr id="4" name="Footer Placeholder 3">
            <a:extLst>
              <a:ext uri="{FF2B5EF4-FFF2-40B4-BE49-F238E27FC236}">
                <a16:creationId xmlns:a16="http://schemas.microsoft.com/office/drawing/2014/main" id="{9CCB8951-D3D1-4DFF-BEE0-58FA6A67B817}"/>
              </a:ext>
            </a:extLst>
          </p:cNvPr>
          <p:cNvSpPr>
            <a:spLocks noGrp="1"/>
          </p:cNvSpPr>
          <p:nvPr>
            <p:ph type="ftr" sz="quarter" idx="11"/>
          </p:nvPr>
        </p:nvSpPr>
        <p:spPr/>
        <p:txBody>
          <a:bodyPr/>
          <a:lstStyle/>
          <a:p>
            <a:pPr>
              <a:defRPr/>
            </a:pPr>
            <a:r>
              <a:rPr lang="en-GB"/>
              <a:t>Glyn Davis &amp; Branko Pecar</a:t>
            </a:r>
            <a:endParaRPr lang="en-GB" b="0"/>
          </a:p>
        </p:txBody>
      </p:sp>
      <p:sp>
        <p:nvSpPr>
          <p:cNvPr id="5" name="Title 1">
            <a:extLst>
              <a:ext uri="{FF2B5EF4-FFF2-40B4-BE49-F238E27FC236}">
                <a16:creationId xmlns:a16="http://schemas.microsoft.com/office/drawing/2014/main" id="{4FEFA096-89E0-4C87-B3E7-5345746FE362}"/>
              </a:ext>
            </a:extLst>
          </p:cNvPr>
          <p:cNvSpPr>
            <a:spLocks noGrp="1"/>
          </p:cNvSpPr>
          <p:nvPr>
            <p:ph type="ctrTitle"/>
          </p:nvPr>
        </p:nvSpPr>
        <p:spPr>
          <a:xfrm>
            <a:off x="500063" y="285750"/>
            <a:ext cx="8242061" cy="714375"/>
          </a:xfrm>
        </p:spPr>
        <p:txBody>
          <a:bodyPr/>
          <a:lstStyle/>
          <a:p>
            <a:r>
              <a:rPr lang="en-GB" sz="2000" dirty="0"/>
              <a:t>Example solution (3/4)</a:t>
            </a:r>
          </a:p>
        </p:txBody>
      </p:sp>
      <p:sp>
        <p:nvSpPr>
          <p:cNvPr id="6" name="Rectangle 5">
            <a:extLst>
              <a:ext uri="{FF2B5EF4-FFF2-40B4-BE49-F238E27FC236}">
                <a16:creationId xmlns:a16="http://schemas.microsoft.com/office/drawing/2014/main" id="{F1B58B8D-3911-451B-AC07-10A467757AB8}"/>
              </a:ext>
            </a:extLst>
          </p:cNvPr>
          <p:cNvSpPr/>
          <p:nvPr/>
        </p:nvSpPr>
        <p:spPr>
          <a:xfrm>
            <a:off x="506402" y="1196752"/>
            <a:ext cx="8242061" cy="369332"/>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Substituting these values into equation (6.24), (6.22), and (6.23):</a:t>
            </a:r>
            <a:endParaRPr lang="en-GB" dirty="0"/>
          </a:p>
        </p:txBody>
      </p:sp>
      <p:pic>
        <p:nvPicPr>
          <p:cNvPr id="2" name="Picture 1">
            <a:extLst>
              <a:ext uri="{FF2B5EF4-FFF2-40B4-BE49-F238E27FC236}">
                <a16:creationId xmlns:a16="http://schemas.microsoft.com/office/drawing/2014/main" id="{F5BFA13E-7E7D-4737-9131-3487B8A707EC}"/>
              </a:ext>
            </a:extLst>
          </p:cNvPr>
          <p:cNvPicPr>
            <a:picLocks noChangeAspect="1"/>
          </p:cNvPicPr>
          <p:nvPr/>
        </p:nvPicPr>
        <p:blipFill>
          <a:blip r:embed="rId2"/>
          <a:stretch>
            <a:fillRect/>
          </a:stretch>
        </p:blipFill>
        <p:spPr>
          <a:xfrm>
            <a:off x="2924381" y="2124238"/>
            <a:ext cx="3295238" cy="2609524"/>
          </a:xfrm>
          <a:prstGeom prst="rect">
            <a:avLst/>
          </a:prstGeom>
        </p:spPr>
      </p:pic>
    </p:spTree>
    <p:extLst>
      <p:ext uri="{BB962C8B-B14F-4D97-AF65-F5344CB8AC3E}">
        <p14:creationId xmlns:p14="http://schemas.microsoft.com/office/powerpoint/2010/main" val="13321264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9D5A25D-AFB4-4B9D-BF6D-71124FA638DB}"/>
              </a:ext>
            </a:extLst>
          </p:cNvPr>
          <p:cNvSpPr>
            <a:spLocks noGrp="1"/>
          </p:cNvSpPr>
          <p:nvPr>
            <p:ph type="sldNum" sz="quarter" idx="10"/>
          </p:nvPr>
        </p:nvSpPr>
        <p:spPr/>
        <p:txBody>
          <a:bodyPr/>
          <a:lstStyle/>
          <a:p>
            <a:pPr>
              <a:defRPr/>
            </a:pPr>
            <a:fld id="{F3F8053F-1846-4FFB-921F-F758CBE22FCD}" type="slidenum">
              <a:rPr lang="en-GB" smtClean="0"/>
              <a:pPr>
                <a:defRPr/>
              </a:pPr>
              <a:t>37</a:t>
            </a:fld>
            <a:endParaRPr lang="en-GB" dirty="0"/>
          </a:p>
        </p:txBody>
      </p:sp>
      <p:sp>
        <p:nvSpPr>
          <p:cNvPr id="4" name="Footer Placeholder 3">
            <a:extLst>
              <a:ext uri="{FF2B5EF4-FFF2-40B4-BE49-F238E27FC236}">
                <a16:creationId xmlns:a16="http://schemas.microsoft.com/office/drawing/2014/main" id="{B8C1442D-11AF-4F70-8DB7-01D7072DA720}"/>
              </a:ext>
            </a:extLst>
          </p:cNvPr>
          <p:cNvSpPr>
            <a:spLocks noGrp="1"/>
          </p:cNvSpPr>
          <p:nvPr>
            <p:ph type="ftr" sz="quarter" idx="11"/>
          </p:nvPr>
        </p:nvSpPr>
        <p:spPr/>
        <p:txBody>
          <a:bodyPr/>
          <a:lstStyle/>
          <a:p>
            <a:pPr>
              <a:defRPr/>
            </a:pPr>
            <a:r>
              <a:rPr lang="en-GB"/>
              <a:t>Glyn Davis &amp; Branko Pecar</a:t>
            </a:r>
            <a:endParaRPr lang="en-GB" b="0"/>
          </a:p>
        </p:txBody>
      </p:sp>
      <p:sp>
        <p:nvSpPr>
          <p:cNvPr id="5" name="Title 1">
            <a:extLst>
              <a:ext uri="{FF2B5EF4-FFF2-40B4-BE49-F238E27FC236}">
                <a16:creationId xmlns:a16="http://schemas.microsoft.com/office/drawing/2014/main" id="{DC82547D-EB86-4B86-B262-45ED51B9D92A}"/>
              </a:ext>
            </a:extLst>
          </p:cNvPr>
          <p:cNvSpPr>
            <a:spLocks noGrp="1"/>
          </p:cNvSpPr>
          <p:nvPr>
            <p:ph type="ctrTitle"/>
          </p:nvPr>
        </p:nvSpPr>
        <p:spPr>
          <a:xfrm>
            <a:off x="500063" y="285750"/>
            <a:ext cx="8232581" cy="714375"/>
          </a:xfrm>
        </p:spPr>
        <p:txBody>
          <a:bodyPr/>
          <a:lstStyle/>
          <a:p>
            <a:r>
              <a:rPr lang="en-GB" sz="2000" dirty="0"/>
              <a:t>Example solution (4/4)</a:t>
            </a:r>
          </a:p>
        </p:txBody>
      </p:sp>
      <p:sp>
        <p:nvSpPr>
          <p:cNvPr id="6" name="Rectangle 5">
            <a:extLst>
              <a:ext uri="{FF2B5EF4-FFF2-40B4-BE49-F238E27FC236}">
                <a16:creationId xmlns:a16="http://schemas.microsoft.com/office/drawing/2014/main" id="{B14417B8-3958-4A65-97EC-40B57AC282ED}"/>
              </a:ext>
            </a:extLst>
          </p:cNvPr>
          <p:cNvSpPr/>
          <p:nvPr/>
        </p:nvSpPr>
        <p:spPr>
          <a:xfrm>
            <a:off x="646541" y="1268760"/>
            <a:ext cx="2496709"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5 - Make a decision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DFDA7DF8-CF4F-4252-B5CF-6B9B25132BFC}"/>
              </a:ext>
            </a:extLst>
          </p:cNvPr>
          <p:cNvSpPr/>
          <p:nvPr/>
        </p:nvSpPr>
        <p:spPr>
          <a:xfrm>
            <a:off x="827584" y="1722061"/>
            <a:ext cx="3375924"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Calculate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cri</a:t>
            </a:r>
            <a:r>
              <a:rPr lang="en-GB" dirty="0">
                <a:latin typeface="Calibri" panose="020F0502020204030204" pitchFamily="34" charset="0"/>
                <a:ea typeface="Times New Roman" panose="02020603050405020304" pitchFamily="18" charset="0"/>
                <a:cs typeface="Times New Roman" panose="02020603050405020304" pitchFamily="18" charset="0"/>
              </a:rPr>
              <a:t> from statistical tables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39BA8C72-5160-4C79-B14F-032476FB264C}"/>
              </a:ext>
            </a:extLst>
          </p:cNvPr>
          <p:cNvPicPr/>
          <p:nvPr/>
        </p:nvPicPr>
        <p:blipFill>
          <a:blip r:embed="rId2"/>
          <a:stretch>
            <a:fillRect/>
          </a:stretch>
        </p:blipFill>
        <p:spPr>
          <a:xfrm>
            <a:off x="5025729" y="1611416"/>
            <a:ext cx="3706915" cy="2897704"/>
          </a:xfrm>
          <a:prstGeom prst="rect">
            <a:avLst/>
          </a:prstGeom>
        </p:spPr>
      </p:pic>
      <p:sp>
        <p:nvSpPr>
          <p:cNvPr id="9" name="Rectangle 8">
            <a:extLst>
              <a:ext uri="{FF2B5EF4-FFF2-40B4-BE49-F238E27FC236}">
                <a16:creationId xmlns:a16="http://schemas.microsoft.com/office/drawing/2014/main" id="{BC511C8A-3837-4B5B-BFB7-0C4A5864A52B}"/>
              </a:ext>
            </a:extLst>
          </p:cNvPr>
          <p:cNvSpPr/>
          <p:nvPr/>
        </p:nvSpPr>
        <p:spPr>
          <a:xfrm>
            <a:off x="1403648" y="2926768"/>
            <a:ext cx="2714625" cy="646331"/>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From statistical tables,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cri</a:t>
            </a:r>
            <a:r>
              <a:rPr lang="en-GB" dirty="0">
                <a:latin typeface="Calibri" panose="020F0502020204030204" pitchFamily="34" charset="0"/>
                <a:ea typeface="Times New Roman" panose="02020603050405020304" pitchFamily="18" charset="0"/>
                <a:cs typeface="Times New Roman" panose="02020603050405020304" pitchFamily="18" charset="0"/>
              </a:rPr>
              <a:t> = t (0.05, 25) = + 1.71.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408D7538-A72E-4008-838D-DCC919FB39D3}"/>
              </a:ext>
            </a:extLst>
          </p:cNvPr>
          <p:cNvSpPr/>
          <p:nvPr/>
        </p:nvSpPr>
        <p:spPr>
          <a:xfrm>
            <a:off x="663823" y="5021329"/>
            <a:ext cx="7905060" cy="646331"/>
          </a:xfrm>
          <a:prstGeom prst="rect">
            <a:avLst/>
          </a:prstGeom>
          <a:solidFill>
            <a:schemeClr val="accent3">
              <a:lumMod val="20000"/>
              <a:lumOff val="80000"/>
            </a:schemeClr>
          </a:solidFill>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Conclude that the evidence suggests that the average weight loss is more than 10 Ibs at a 5% level of significance.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61797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BF95025-7250-44C9-B201-E0D16FAC3AF7}"/>
              </a:ext>
            </a:extLst>
          </p:cNvPr>
          <p:cNvSpPr>
            <a:spLocks noGrp="1"/>
          </p:cNvSpPr>
          <p:nvPr>
            <p:ph type="sldNum" sz="quarter" idx="10"/>
          </p:nvPr>
        </p:nvSpPr>
        <p:spPr/>
        <p:txBody>
          <a:bodyPr/>
          <a:lstStyle/>
          <a:p>
            <a:pPr>
              <a:defRPr/>
            </a:pPr>
            <a:fld id="{F3F8053F-1846-4FFB-921F-F758CBE22FCD}" type="slidenum">
              <a:rPr lang="en-GB" smtClean="0"/>
              <a:pPr>
                <a:defRPr/>
              </a:pPr>
              <a:t>38</a:t>
            </a:fld>
            <a:endParaRPr lang="en-GB" dirty="0"/>
          </a:p>
        </p:txBody>
      </p:sp>
      <p:sp>
        <p:nvSpPr>
          <p:cNvPr id="4" name="Footer Placeholder 3">
            <a:extLst>
              <a:ext uri="{FF2B5EF4-FFF2-40B4-BE49-F238E27FC236}">
                <a16:creationId xmlns:a16="http://schemas.microsoft.com/office/drawing/2014/main" id="{2A529A29-1A3D-4172-B213-20370EEF5F68}"/>
              </a:ext>
            </a:extLst>
          </p:cNvPr>
          <p:cNvSpPr>
            <a:spLocks noGrp="1"/>
          </p:cNvSpPr>
          <p:nvPr>
            <p:ph type="ftr" sz="quarter" idx="11"/>
          </p:nvPr>
        </p:nvSpPr>
        <p:spPr/>
        <p:txBody>
          <a:bodyPr/>
          <a:lstStyle/>
          <a:p>
            <a:pPr>
              <a:defRPr/>
            </a:pPr>
            <a:r>
              <a:rPr lang="en-GB"/>
              <a:t>Glyn Davis &amp; Branko Pecar</a:t>
            </a:r>
            <a:endParaRPr lang="en-GB" b="0"/>
          </a:p>
        </p:txBody>
      </p:sp>
      <p:sp>
        <p:nvSpPr>
          <p:cNvPr id="5" name="Title 1">
            <a:extLst>
              <a:ext uri="{FF2B5EF4-FFF2-40B4-BE49-F238E27FC236}">
                <a16:creationId xmlns:a16="http://schemas.microsoft.com/office/drawing/2014/main" id="{74E7EF0D-4818-4FD0-9E18-D9B4BB42E2B1}"/>
              </a:ext>
            </a:extLst>
          </p:cNvPr>
          <p:cNvSpPr>
            <a:spLocks noGrp="1"/>
          </p:cNvSpPr>
          <p:nvPr>
            <p:ph type="ctrTitle"/>
          </p:nvPr>
        </p:nvSpPr>
        <p:spPr>
          <a:xfrm>
            <a:off x="500063" y="285750"/>
            <a:ext cx="8176393" cy="714375"/>
          </a:xfrm>
        </p:spPr>
        <p:txBody>
          <a:bodyPr/>
          <a:lstStyle/>
          <a:p>
            <a:r>
              <a:rPr lang="en-GB" dirty="0"/>
              <a:t>Excel solution (1/2)</a:t>
            </a:r>
          </a:p>
        </p:txBody>
      </p:sp>
      <p:pic>
        <p:nvPicPr>
          <p:cNvPr id="7" name="Picture 6">
            <a:extLst>
              <a:ext uri="{FF2B5EF4-FFF2-40B4-BE49-F238E27FC236}">
                <a16:creationId xmlns:a16="http://schemas.microsoft.com/office/drawing/2014/main" id="{F39D9CF0-ADAF-4729-9A84-06C6AD15D91A}"/>
              </a:ext>
            </a:extLst>
          </p:cNvPr>
          <p:cNvPicPr/>
          <p:nvPr/>
        </p:nvPicPr>
        <p:blipFill>
          <a:blip r:embed="rId2"/>
          <a:stretch>
            <a:fillRect/>
          </a:stretch>
        </p:blipFill>
        <p:spPr>
          <a:xfrm>
            <a:off x="1772816" y="1196752"/>
            <a:ext cx="5598368" cy="4680520"/>
          </a:xfrm>
          <a:prstGeom prst="rect">
            <a:avLst/>
          </a:prstGeom>
        </p:spPr>
      </p:pic>
    </p:spTree>
    <p:extLst>
      <p:ext uri="{BB962C8B-B14F-4D97-AF65-F5344CB8AC3E}">
        <p14:creationId xmlns:p14="http://schemas.microsoft.com/office/powerpoint/2010/main" val="9019434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EEF304E-59F7-4168-9446-599FB320A34B}"/>
              </a:ext>
            </a:extLst>
          </p:cNvPr>
          <p:cNvSpPr>
            <a:spLocks noGrp="1"/>
          </p:cNvSpPr>
          <p:nvPr>
            <p:ph type="sldNum" sz="quarter" idx="10"/>
          </p:nvPr>
        </p:nvSpPr>
        <p:spPr/>
        <p:txBody>
          <a:bodyPr/>
          <a:lstStyle/>
          <a:p>
            <a:pPr>
              <a:defRPr/>
            </a:pPr>
            <a:fld id="{F3F8053F-1846-4FFB-921F-F758CBE22FCD}" type="slidenum">
              <a:rPr lang="en-GB" smtClean="0"/>
              <a:pPr>
                <a:defRPr/>
              </a:pPr>
              <a:t>39</a:t>
            </a:fld>
            <a:endParaRPr lang="en-GB" dirty="0"/>
          </a:p>
        </p:txBody>
      </p:sp>
      <p:sp>
        <p:nvSpPr>
          <p:cNvPr id="4" name="Footer Placeholder 3">
            <a:extLst>
              <a:ext uri="{FF2B5EF4-FFF2-40B4-BE49-F238E27FC236}">
                <a16:creationId xmlns:a16="http://schemas.microsoft.com/office/drawing/2014/main" id="{E3F9CDD8-FAC9-4E0A-8D3C-1176888F25A6}"/>
              </a:ext>
            </a:extLst>
          </p:cNvPr>
          <p:cNvSpPr>
            <a:spLocks noGrp="1"/>
          </p:cNvSpPr>
          <p:nvPr>
            <p:ph type="ftr" sz="quarter" idx="11"/>
          </p:nvPr>
        </p:nvSpPr>
        <p:spPr/>
        <p:txBody>
          <a:bodyPr/>
          <a:lstStyle/>
          <a:p>
            <a:pPr>
              <a:defRPr/>
            </a:pPr>
            <a:r>
              <a:rPr lang="en-GB"/>
              <a:t>Glyn Davis &amp; Branko Pecar</a:t>
            </a:r>
            <a:endParaRPr lang="en-GB" b="0"/>
          </a:p>
        </p:txBody>
      </p:sp>
      <p:sp>
        <p:nvSpPr>
          <p:cNvPr id="5" name="Title 1">
            <a:extLst>
              <a:ext uri="{FF2B5EF4-FFF2-40B4-BE49-F238E27FC236}">
                <a16:creationId xmlns:a16="http://schemas.microsoft.com/office/drawing/2014/main" id="{74A97EA2-556B-4707-984C-247195B71B87}"/>
              </a:ext>
            </a:extLst>
          </p:cNvPr>
          <p:cNvSpPr>
            <a:spLocks noGrp="1"/>
          </p:cNvSpPr>
          <p:nvPr>
            <p:ph type="ctrTitle"/>
          </p:nvPr>
        </p:nvSpPr>
        <p:spPr>
          <a:xfrm>
            <a:off x="500063" y="285750"/>
            <a:ext cx="6929437" cy="714375"/>
          </a:xfrm>
        </p:spPr>
        <p:txBody>
          <a:bodyPr/>
          <a:lstStyle/>
          <a:p>
            <a:r>
              <a:rPr lang="en-GB" dirty="0"/>
              <a:t>Excel solution (2/2)</a:t>
            </a:r>
          </a:p>
        </p:txBody>
      </p:sp>
      <p:pic>
        <p:nvPicPr>
          <p:cNvPr id="7" name="Picture 6">
            <a:extLst>
              <a:ext uri="{FF2B5EF4-FFF2-40B4-BE49-F238E27FC236}">
                <a16:creationId xmlns:a16="http://schemas.microsoft.com/office/drawing/2014/main" id="{C3F56D64-773B-4763-94C0-0A28E60A928B}"/>
              </a:ext>
            </a:extLst>
          </p:cNvPr>
          <p:cNvPicPr/>
          <p:nvPr/>
        </p:nvPicPr>
        <p:blipFill>
          <a:blip r:embed="rId2"/>
          <a:stretch>
            <a:fillRect/>
          </a:stretch>
        </p:blipFill>
        <p:spPr>
          <a:xfrm>
            <a:off x="611560" y="1168735"/>
            <a:ext cx="5890091" cy="4734843"/>
          </a:xfrm>
          <a:prstGeom prst="rect">
            <a:avLst/>
          </a:prstGeom>
        </p:spPr>
      </p:pic>
      <p:sp>
        <p:nvSpPr>
          <p:cNvPr id="2" name="Rectangle 1">
            <a:extLst>
              <a:ext uri="{FF2B5EF4-FFF2-40B4-BE49-F238E27FC236}">
                <a16:creationId xmlns:a16="http://schemas.microsoft.com/office/drawing/2014/main" id="{59311B80-8488-4679-9F57-4B5948D35AC8}"/>
              </a:ext>
            </a:extLst>
          </p:cNvPr>
          <p:cNvSpPr/>
          <p:nvPr/>
        </p:nvSpPr>
        <p:spPr>
          <a:xfrm>
            <a:off x="6588224" y="4333918"/>
            <a:ext cx="2219127" cy="1569660"/>
          </a:xfrm>
          <a:prstGeom prst="rect">
            <a:avLst/>
          </a:prstGeom>
          <a:solidFill>
            <a:schemeClr val="accent1">
              <a:lumMod val="20000"/>
              <a:lumOff val="80000"/>
            </a:schemeClr>
          </a:solidFill>
        </p:spPr>
        <p:txBody>
          <a:bodyPr wrap="square">
            <a:spAutoFit/>
          </a:bodyPr>
          <a:lstStyle/>
          <a:p>
            <a:r>
              <a:rPr lang="en-GB" sz="1600" dirty="0"/>
              <a:t>Conclude that the evidence suggests that the average weight loss is more than 10 Ibs at a 5% level of significance. </a:t>
            </a:r>
          </a:p>
        </p:txBody>
      </p:sp>
      <p:sp>
        <p:nvSpPr>
          <p:cNvPr id="6" name="TextBox 5">
            <a:extLst>
              <a:ext uri="{FF2B5EF4-FFF2-40B4-BE49-F238E27FC236}">
                <a16:creationId xmlns:a16="http://schemas.microsoft.com/office/drawing/2014/main" id="{FEDF0516-5BF1-4279-A06A-13720B91D358}"/>
              </a:ext>
            </a:extLst>
          </p:cNvPr>
          <p:cNvSpPr txBox="1"/>
          <p:nvPr/>
        </p:nvSpPr>
        <p:spPr>
          <a:xfrm>
            <a:off x="6588223" y="1268760"/>
            <a:ext cx="2219127" cy="2800767"/>
          </a:xfrm>
          <a:prstGeom prst="rect">
            <a:avLst/>
          </a:prstGeom>
          <a:solidFill>
            <a:schemeClr val="accent4">
              <a:lumMod val="20000"/>
              <a:lumOff val="80000"/>
            </a:schemeClr>
          </a:solidFill>
        </p:spPr>
        <p:txBody>
          <a:bodyPr wrap="square" rtlCol="0">
            <a:spAutoFit/>
          </a:bodyPr>
          <a:lstStyle/>
          <a:p>
            <a:r>
              <a:rPr lang="en-GB" sz="1600" dirty="0">
                <a:sym typeface="Symbol" panose="05050102010706020507" pitchFamily="18" charset="2"/>
              </a:rPr>
              <a:t> = 0.05</a:t>
            </a:r>
            <a:endParaRPr lang="en-GB" sz="1600" dirty="0"/>
          </a:p>
          <a:p>
            <a:r>
              <a:rPr lang="en-GB" sz="1600" dirty="0">
                <a:solidFill>
                  <a:srgbClr val="FF0000"/>
                </a:solidFill>
              </a:rPr>
              <a:t>t</a:t>
            </a:r>
            <a:r>
              <a:rPr lang="en-GB" sz="1600" baseline="-25000" dirty="0">
                <a:solidFill>
                  <a:srgbClr val="FF0000"/>
                </a:solidFill>
              </a:rPr>
              <a:t>cal</a:t>
            </a:r>
            <a:r>
              <a:rPr lang="en-GB" sz="1600" dirty="0">
                <a:solidFill>
                  <a:srgbClr val="FF0000"/>
                </a:solidFill>
              </a:rPr>
              <a:t> = 2.5178</a:t>
            </a:r>
          </a:p>
          <a:p>
            <a:r>
              <a:rPr lang="en-GB" sz="1600" dirty="0"/>
              <a:t>Upper tail:</a:t>
            </a:r>
          </a:p>
          <a:p>
            <a:r>
              <a:rPr lang="en-GB" sz="1600" dirty="0">
                <a:solidFill>
                  <a:srgbClr val="FF0000"/>
                </a:solidFill>
              </a:rPr>
              <a:t>t</a:t>
            </a:r>
            <a:r>
              <a:rPr lang="en-GB" sz="1600" baseline="-25000" dirty="0">
                <a:solidFill>
                  <a:srgbClr val="FF0000"/>
                </a:solidFill>
              </a:rPr>
              <a:t>cri</a:t>
            </a:r>
            <a:r>
              <a:rPr lang="en-GB" sz="1600" dirty="0">
                <a:solidFill>
                  <a:srgbClr val="FF0000"/>
                </a:solidFill>
              </a:rPr>
              <a:t> = 1.7081</a:t>
            </a:r>
          </a:p>
          <a:p>
            <a:r>
              <a:rPr lang="en-GB" sz="1600" dirty="0">
                <a:solidFill>
                  <a:srgbClr val="FF0000"/>
                </a:solidFill>
              </a:rPr>
              <a:t>p-value = 0.0093</a:t>
            </a:r>
          </a:p>
          <a:p>
            <a:endParaRPr lang="en-GB" sz="1600" dirty="0"/>
          </a:p>
          <a:p>
            <a:r>
              <a:rPr lang="en-GB" sz="1600" dirty="0"/>
              <a:t>Tcal &gt; tcri (2.5 &gt; 1.7)</a:t>
            </a:r>
          </a:p>
          <a:p>
            <a:endParaRPr lang="en-GB" sz="1600" dirty="0"/>
          </a:p>
          <a:p>
            <a:r>
              <a:rPr lang="en-GB" sz="1600" dirty="0">
                <a:solidFill>
                  <a:srgbClr val="FF0000"/>
                </a:solidFill>
              </a:rPr>
              <a:t>P-value &lt; sig. level</a:t>
            </a:r>
          </a:p>
          <a:p>
            <a:r>
              <a:rPr lang="en-GB" sz="1600" dirty="0">
                <a:solidFill>
                  <a:srgbClr val="FF0000"/>
                </a:solidFill>
              </a:rPr>
              <a:t>(0.0093 &lt; 0.05)</a:t>
            </a:r>
          </a:p>
          <a:p>
            <a:r>
              <a:rPr lang="en-GB" sz="1600" dirty="0">
                <a:solidFill>
                  <a:srgbClr val="FF0000"/>
                </a:solidFill>
              </a:rPr>
              <a:t>Accept H</a:t>
            </a:r>
            <a:r>
              <a:rPr lang="en-GB" sz="1600" baseline="-25000" dirty="0">
                <a:solidFill>
                  <a:srgbClr val="FF0000"/>
                </a:solidFill>
              </a:rPr>
              <a:t>1</a:t>
            </a:r>
          </a:p>
        </p:txBody>
      </p:sp>
    </p:spTree>
    <p:extLst>
      <p:ext uri="{BB962C8B-B14F-4D97-AF65-F5344CB8AC3E}">
        <p14:creationId xmlns:p14="http://schemas.microsoft.com/office/powerpoint/2010/main" val="775382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9D82F-1226-4799-8A78-D41C46CF2330}"/>
              </a:ext>
            </a:extLst>
          </p:cNvPr>
          <p:cNvSpPr>
            <a:spLocks noGrp="1"/>
          </p:cNvSpPr>
          <p:nvPr>
            <p:ph type="ctrTitle"/>
          </p:nvPr>
        </p:nvSpPr>
        <p:spPr>
          <a:xfrm>
            <a:off x="500034" y="285728"/>
            <a:ext cx="8176422" cy="714380"/>
          </a:xfrm>
          <a:solidFill>
            <a:schemeClr val="accent5">
              <a:lumMod val="40000"/>
              <a:lumOff val="60000"/>
            </a:schemeClr>
          </a:solidFill>
        </p:spPr>
        <p:txBody>
          <a:bodyPr/>
          <a:lstStyle/>
          <a:p>
            <a:r>
              <a:rPr lang="en-GB" dirty="0"/>
              <a:t>One sample t test for population mean</a:t>
            </a:r>
          </a:p>
        </p:txBody>
      </p:sp>
      <p:sp>
        <p:nvSpPr>
          <p:cNvPr id="3" name="Slide Number Placeholder 2">
            <a:extLst>
              <a:ext uri="{FF2B5EF4-FFF2-40B4-BE49-F238E27FC236}">
                <a16:creationId xmlns:a16="http://schemas.microsoft.com/office/drawing/2014/main" id="{1B243614-29D0-4FC4-8065-CA5DFEFA3F1A}"/>
              </a:ext>
            </a:extLst>
          </p:cNvPr>
          <p:cNvSpPr>
            <a:spLocks noGrp="1"/>
          </p:cNvSpPr>
          <p:nvPr>
            <p:ph type="sldNum" sz="quarter" idx="10"/>
          </p:nvPr>
        </p:nvSpPr>
        <p:spPr/>
        <p:txBody>
          <a:bodyPr/>
          <a:lstStyle/>
          <a:p>
            <a:pPr>
              <a:defRPr/>
            </a:pPr>
            <a:fld id="{F3F8053F-1846-4FFB-921F-F758CBE22FCD}" type="slidenum">
              <a:rPr lang="en-GB" smtClean="0"/>
              <a:pPr>
                <a:defRPr/>
              </a:pPr>
              <a:t>4</a:t>
            </a:fld>
            <a:endParaRPr lang="en-GB" dirty="0"/>
          </a:p>
        </p:txBody>
      </p:sp>
      <p:sp>
        <p:nvSpPr>
          <p:cNvPr id="4" name="Footer Placeholder 3">
            <a:extLst>
              <a:ext uri="{FF2B5EF4-FFF2-40B4-BE49-F238E27FC236}">
                <a16:creationId xmlns:a16="http://schemas.microsoft.com/office/drawing/2014/main" id="{C79FC71A-7BA9-4FEB-86CA-2CC6A64B29B7}"/>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7D415F3-5C01-4689-AF01-BC1A1FB0E407}"/>
              </a:ext>
            </a:extLst>
          </p:cNvPr>
          <p:cNvSpPr/>
          <p:nvPr/>
        </p:nvSpPr>
        <p:spPr>
          <a:xfrm>
            <a:off x="471280" y="1268760"/>
            <a:ext cx="8277183"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 many real-world cases of hypothesis testing, one does not know the standard deviation of the population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In such cases, it must be estimated using the sample standard deviation (s). Student’s t-test assumptions:</a:t>
            </a:r>
          </a:p>
        </p:txBody>
      </p:sp>
      <p:sp>
        <p:nvSpPr>
          <p:cNvPr id="6" name="Rectangle 5">
            <a:extLst>
              <a:ext uri="{FF2B5EF4-FFF2-40B4-BE49-F238E27FC236}">
                <a16:creationId xmlns:a16="http://schemas.microsoft.com/office/drawing/2014/main" id="{C68FAF91-6A58-4B13-A36D-18C86A74742E}"/>
              </a:ext>
            </a:extLst>
          </p:cNvPr>
          <p:cNvSpPr/>
          <p:nvPr/>
        </p:nvSpPr>
        <p:spPr>
          <a:xfrm>
            <a:off x="735385" y="2285865"/>
            <a:ext cx="7905884" cy="1754326"/>
          </a:xfrm>
          <a:prstGeom prst="rect">
            <a:avLst/>
          </a:prstGeom>
          <a:solidFill>
            <a:schemeClr val="accent3">
              <a:lumMod val="20000"/>
              <a:lumOff val="80000"/>
            </a:schemeClr>
          </a:solidFill>
        </p:spPr>
        <p:txBody>
          <a:bodyPr wrap="square">
            <a:spAutoFit/>
          </a:bodyPr>
          <a:lstStyle/>
          <a:p>
            <a:pPr marL="342900" marR="0" lvl="0" indent="-342900" algn="just" hangingPunct="0">
              <a:spcBef>
                <a:spcPts val="0"/>
              </a:spcBef>
              <a:spcAft>
                <a:spcPts val="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The sample is a simple random sample from a defined population.</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It is assumed that the variables of interest in the population are measured on an interval/ratio scale.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GB" dirty="0">
                <a:latin typeface="Calibri" panose="020F0502020204030204" pitchFamily="34" charset="0"/>
                <a:ea typeface="Times New Roman" panose="02020603050405020304" pitchFamily="18" charset="0"/>
                <a:cs typeface="Calibri" panose="020F0502020204030204" pitchFamily="34" charset="0"/>
              </a:rPr>
              <a:t>The sampling distribution of the sample means is normal (the Central Limit Theorem tells you when this will be the case)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hangingPunct="0">
              <a:spcBef>
                <a:spcPts val="0"/>
              </a:spcBef>
              <a:spcAft>
                <a:spcPts val="0"/>
              </a:spcAft>
              <a:buFont typeface="+mj-lt"/>
              <a:buAutoNum type="arabicPeriod"/>
            </a:pPr>
            <a:r>
              <a:rPr lang="en-US" dirty="0">
                <a:latin typeface="Calibri" panose="020F0502020204030204" pitchFamily="34" charset="0"/>
                <a:ea typeface="Times New Roman" panose="02020603050405020304" pitchFamily="18" charset="0"/>
                <a:cs typeface="Times New Roman" panose="02020603050405020304" pitchFamily="18" charset="0"/>
              </a:rPr>
              <a:t>The population standard deviation is estimated from the sample.</a:t>
            </a: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1F972CCD-2444-49CC-A9A8-641759E60F79}"/>
              </a:ext>
            </a:extLst>
          </p:cNvPr>
          <p:cNvSpPr/>
          <p:nvPr/>
        </p:nvSpPr>
        <p:spPr>
          <a:xfrm>
            <a:off x="500034" y="4437425"/>
            <a:ext cx="4287990" cy="369332"/>
          </a:xfrm>
          <a:prstGeom prst="rect">
            <a:avLst/>
          </a:prstGeom>
          <a:solidFill>
            <a:schemeClr val="accent2">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a:t>
            </a:r>
            <a:r>
              <a:rPr lang="en-GB" b="1" dirty="0">
                <a:latin typeface="Calibri" panose="020F0502020204030204" pitchFamily="34" charset="0"/>
                <a:ea typeface="Times New Roman" panose="02020603050405020304" pitchFamily="18" charset="0"/>
                <a:cs typeface="Times New Roman" panose="02020603050405020304" pitchFamily="18" charset="0"/>
              </a:rPr>
              <a:t>Student’s t-test</a:t>
            </a:r>
            <a:r>
              <a:rPr lang="en-GB" dirty="0">
                <a:latin typeface="Calibri" panose="020F0502020204030204" pitchFamily="34" charset="0"/>
                <a:ea typeface="Times New Roman" panose="02020603050405020304" pitchFamily="18" charset="0"/>
                <a:cs typeface="Times New Roman" panose="02020603050405020304" pitchFamily="18" charset="0"/>
              </a:rPr>
              <a:t> given by equation (6.7):</a:t>
            </a:r>
            <a:endParaRPr lang="en-GB" dirty="0"/>
          </a:p>
        </p:txBody>
      </p:sp>
      <p:pic>
        <p:nvPicPr>
          <p:cNvPr id="8" name="Picture 7">
            <a:extLst>
              <a:ext uri="{FF2B5EF4-FFF2-40B4-BE49-F238E27FC236}">
                <a16:creationId xmlns:a16="http://schemas.microsoft.com/office/drawing/2014/main" id="{A3785B4F-D6FB-4E1B-9276-9EDEF74444A1}"/>
              </a:ext>
            </a:extLst>
          </p:cNvPr>
          <p:cNvPicPr>
            <a:picLocks noChangeAspect="1"/>
          </p:cNvPicPr>
          <p:nvPr/>
        </p:nvPicPr>
        <p:blipFill>
          <a:blip r:embed="rId2"/>
          <a:stretch>
            <a:fillRect/>
          </a:stretch>
        </p:blipFill>
        <p:spPr>
          <a:xfrm>
            <a:off x="4810520" y="4144262"/>
            <a:ext cx="2213416" cy="1054008"/>
          </a:xfrm>
          <a:prstGeom prst="rect">
            <a:avLst/>
          </a:prstGeom>
          <a:solidFill>
            <a:schemeClr val="accent2">
              <a:lumMod val="20000"/>
              <a:lumOff val="80000"/>
            </a:schemeClr>
          </a:solidFill>
        </p:spPr>
      </p:pic>
      <p:pic>
        <p:nvPicPr>
          <p:cNvPr id="9" name="Picture 8">
            <a:extLst>
              <a:ext uri="{FF2B5EF4-FFF2-40B4-BE49-F238E27FC236}">
                <a16:creationId xmlns:a16="http://schemas.microsoft.com/office/drawing/2014/main" id="{35406896-A8E1-45C1-B4A7-5A876C55BEFF}"/>
              </a:ext>
            </a:extLst>
          </p:cNvPr>
          <p:cNvPicPr>
            <a:picLocks noChangeAspect="1"/>
          </p:cNvPicPr>
          <p:nvPr/>
        </p:nvPicPr>
        <p:blipFill>
          <a:blip r:embed="rId3"/>
          <a:stretch>
            <a:fillRect/>
          </a:stretch>
        </p:blipFill>
        <p:spPr>
          <a:xfrm>
            <a:off x="1403648" y="4951264"/>
            <a:ext cx="1556418" cy="848318"/>
          </a:xfrm>
          <a:prstGeom prst="rect">
            <a:avLst/>
          </a:prstGeom>
        </p:spPr>
      </p:pic>
      <p:sp>
        <p:nvSpPr>
          <p:cNvPr id="11" name="TextBox 10">
            <a:extLst>
              <a:ext uri="{FF2B5EF4-FFF2-40B4-BE49-F238E27FC236}">
                <a16:creationId xmlns:a16="http://schemas.microsoft.com/office/drawing/2014/main" id="{12F3E25E-0F72-46F6-87F9-85A2B16BCC95}"/>
              </a:ext>
            </a:extLst>
          </p:cNvPr>
          <p:cNvSpPr txBox="1"/>
          <p:nvPr/>
        </p:nvSpPr>
        <p:spPr>
          <a:xfrm>
            <a:off x="4844501" y="5375423"/>
            <a:ext cx="3692036" cy="369332"/>
          </a:xfrm>
          <a:prstGeom prst="rect">
            <a:avLst/>
          </a:prstGeom>
          <a:solidFill>
            <a:schemeClr val="accent2">
              <a:lumMod val="20000"/>
              <a:lumOff val="80000"/>
            </a:schemeClr>
          </a:solidFill>
        </p:spPr>
        <p:txBody>
          <a:bodyPr wrap="none" rtlCol="0">
            <a:spAutoFit/>
          </a:bodyPr>
          <a:lstStyle/>
          <a:p>
            <a:r>
              <a:rPr lang="en-GB" dirty="0"/>
              <a:t>With df = n - 1 degrees of freedom</a:t>
            </a:r>
          </a:p>
        </p:txBody>
      </p:sp>
    </p:spTree>
    <p:extLst>
      <p:ext uri="{BB962C8B-B14F-4D97-AF65-F5344CB8AC3E}">
        <p14:creationId xmlns:p14="http://schemas.microsoft.com/office/powerpoint/2010/main" val="32074572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C43AF-F48D-4615-AE22-4E0916106EF0}"/>
              </a:ext>
            </a:extLst>
          </p:cNvPr>
          <p:cNvSpPr>
            <a:spLocks noGrp="1"/>
          </p:cNvSpPr>
          <p:nvPr>
            <p:ph type="ctrTitle"/>
          </p:nvPr>
        </p:nvSpPr>
        <p:spPr>
          <a:xfrm>
            <a:off x="500034" y="285728"/>
            <a:ext cx="8176422" cy="714380"/>
          </a:xfrm>
        </p:spPr>
        <p:txBody>
          <a:bodyPr/>
          <a:lstStyle/>
          <a:p>
            <a:r>
              <a:rPr lang="en-GB" dirty="0"/>
              <a:t>Excel Data Analysis solution</a:t>
            </a:r>
          </a:p>
        </p:txBody>
      </p:sp>
      <p:sp>
        <p:nvSpPr>
          <p:cNvPr id="3" name="Slide Number Placeholder 2">
            <a:extLst>
              <a:ext uri="{FF2B5EF4-FFF2-40B4-BE49-F238E27FC236}">
                <a16:creationId xmlns:a16="http://schemas.microsoft.com/office/drawing/2014/main" id="{FCDCAFAC-05BB-450A-A754-25C11D20C9E8}"/>
              </a:ext>
            </a:extLst>
          </p:cNvPr>
          <p:cNvSpPr>
            <a:spLocks noGrp="1"/>
          </p:cNvSpPr>
          <p:nvPr>
            <p:ph type="sldNum" sz="quarter" idx="10"/>
          </p:nvPr>
        </p:nvSpPr>
        <p:spPr/>
        <p:txBody>
          <a:bodyPr/>
          <a:lstStyle/>
          <a:p>
            <a:pPr>
              <a:defRPr/>
            </a:pPr>
            <a:fld id="{F3F8053F-1846-4FFB-921F-F758CBE22FCD}" type="slidenum">
              <a:rPr lang="en-GB" smtClean="0"/>
              <a:pPr>
                <a:defRPr/>
              </a:pPr>
              <a:t>40</a:t>
            </a:fld>
            <a:endParaRPr lang="en-GB" dirty="0"/>
          </a:p>
        </p:txBody>
      </p:sp>
      <p:sp>
        <p:nvSpPr>
          <p:cNvPr id="4" name="Footer Placeholder 3">
            <a:extLst>
              <a:ext uri="{FF2B5EF4-FFF2-40B4-BE49-F238E27FC236}">
                <a16:creationId xmlns:a16="http://schemas.microsoft.com/office/drawing/2014/main" id="{01158236-BDA4-49FC-AF66-18BEB1E84254}"/>
              </a:ext>
            </a:extLst>
          </p:cNvPr>
          <p:cNvSpPr>
            <a:spLocks noGrp="1"/>
          </p:cNvSpPr>
          <p:nvPr>
            <p:ph type="ftr" sz="quarter" idx="11"/>
          </p:nvPr>
        </p:nvSpPr>
        <p:spPr/>
        <p:txBody>
          <a:bodyPr/>
          <a:lstStyle/>
          <a:p>
            <a:pPr>
              <a:defRPr/>
            </a:pPr>
            <a:r>
              <a:rPr lang="en-GB"/>
              <a:t>Glyn Davis &amp; Branko Pecar</a:t>
            </a:r>
            <a:endParaRPr lang="en-GB" b="0"/>
          </a:p>
        </p:txBody>
      </p:sp>
      <p:sp>
        <p:nvSpPr>
          <p:cNvPr id="6" name="Rectangle 5">
            <a:extLst>
              <a:ext uri="{FF2B5EF4-FFF2-40B4-BE49-F238E27FC236}">
                <a16:creationId xmlns:a16="http://schemas.microsoft.com/office/drawing/2014/main" id="{3CD17D05-3F59-42D6-A7AC-3C430386A0A4}"/>
              </a:ext>
            </a:extLst>
          </p:cNvPr>
          <p:cNvSpPr/>
          <p:nvPr/>
        </p:nvSpPr>
        <p:spPr>
          <a:xfrm>
            <a:off x="765485" y="1238915"/>
            <a:ext cx="7982979"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As an alternative, we can use a method embedded in Excel Data Analysis.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Select Data &gt; Data Analysis &gt; T Test: Paired Two Sample for Means</a:t>
            </a:r>
            <a:endParaRPr lang="en-GB" dirty="0"/>
          </a:p>
        </p:txBody>
      </p:sp>
      <p:pic>
        <p:nvPicPr>
          <p:cNvPr id="8" name="Picture 7">
            <a:extLst>
              <a:ext uri="{FF2B5EF4-FFF2-40B4-BE49-F238E27FC236}">
                <a16:creationId xmlns:a16="http://schemas.microsoft.com/office/drawing/2014/main" id="{B49971F6-0CA3-4F97-9C45-B2661D0325F6}"/>
              </a:ext>
            </a:extLst>
          </p:cNvPr>
          <p:cNvPicPr/>
          <p:nvPr/>
        </p:nvPicPr>
        <p:blipFill>
          <a:blip r:embed="rId2"/>
          <a:stretch>
            <a:fillRect/>
          </a:stretch>
        </p:blipFill>
        <p:spPr>
          <a:xfrm>
            <a:off x="4139952" y="2401052"/>
            <a:ext cx="4789736" cy="3404212"/>
          </a:xfrm>
          <a:prstGeom prst="rect">
            <a:avLst/>
          </a:prstGeom>
        </p:spPr>
      </p:pic>
      <p:pic>
        <p:nvPicPr>
          <p:cNvPr id="5" name="Picture 4">
            <a:extLst>
              <a:ext uri="{FF2B5EF4-FFF2-40B4-BE49-F238E27FC236}">
                <a16:creationId xmlns:a16="http://schemas.microsoft.com/office/drawing/2014/main" id="{F7E55788-0E45-417E-BCB2-8326E1E5F967}"/>
              </a:ext>
            </a:extLst>
          </p:cNvPr>
          <p:cNvPicPr>
            <a:picLocks noChangeAspect="1"/>
          </p:cNvPicPr>
          <p:nvPr/>
        </p:nvPicPr>
        <p:blipFill>
          <a:blip r:embed="rId3"/>
          <a:stretch>
            <a:fillRect/>
          </a:stretch>
        </p:blipFill>
        <p:spPr>
          <a:xfrm>
            <a:off x="772381" y="2330145"/>
            <a:ext cx="2989241" cy="1297869"/>
          </a:xfrm>
          <a:prstGeom prst="rect">
            <a:avLst/>
          </a:prstGeom>
          <a:solidFill>
            <a:schemeClr val="accent4">
              <a:lumMod val="20000"/>
              <a:lumOff val="80000"/>
            </a:schemeClr>
          </a:solidFill>
        </p:spPr>
      </p:pic>
      <p:sp>
        <p:nvSpPr>
          <p:cNvPr id="9" name="TextBox 8">
            <a:extLst>
              <a:ext uri="{FF2B5EF4-FFF2-40B4-BE49-F238E27FC236}">
                <a16:creationId xmlns:a16="http://schemas.microsoft.com/office/drawing/2014/main" id="{6D0A755A-9D83-468B-8AAE-24321EECE680}"/>
              </a:ext>
            </a:extLst>
          </p:cNvPr>
          <p:cNvSpPr txBox="1"/>
          <p:nvPr/>
        </p:nvSpPr>
        <p:spPr>
          <a:xfrm>
            <a:off x="1793969" y="3743161"/>
            <a:ext cx="2219127" cy="2062103"/>
          </a:xfrm>
          <a:prstGeom prst="rect">
            <a:avLst/>
          </a:prstGeom>
          <a:solidFill>
            <a:schemeClr val="accent4">
              <a:lumMod val="20000"/>
              <a:lumOff val="80000"/>
            </a:schemeClr>
          </a:solidFill>
        </p:spPr>
        <p:txBody>
          <a:bodyPr wrap="square" rtlCol="0">
            <a:spAutoFit/>
          </a:bodyPr>
          <a:lstStyle/>
          <a:p>
            <a:r>
              <a:rPr lang="en-GB" sz="1600" dirty="0">
                <a:sym typeface="Symbol" panose="05050102010706020507" pitchFamily="18" charset="2"/>
              </a:rPr>
              <a:t> = 0.05</a:t>
            </a:r>
            <a:endParaRPr lang="en-GB" sz="1600" dirty="0"/>
          </a:p>
          <a:p>
            <a:r>
              <a:rPr lang="en-GB" sz="1600" dirty="0"/>
              <a:t>t</a:t>
            </a:r>
            <a:r>
              <a:rPr lang="en-GB" sz="1600" baseline="-25000" dirty="0"/>
              <a:t>cal</a:t>
            </a:r>
            <a:r>
              <a:rPr lang="en-GB" sz="1600" dirty="0"/>
              <a:t> = 2.5178</a:t>
            </a:r>
          </a:p>
          <a:p>
            <a:r>
              <a:rPr lang="en-GB" sz="1600" dirty="0"/>
              <a:t>Upper tail:</a:t>
            </a:r>
          </a:p>
          <a:p>
            <a:r>
              <a:rPr lang="en-GB" sz="1600" dirty="0"/>
              <a:t>t</a:t>
            </a:r>
            <a:r>
              <a:rPr lang="en-GB" sz="1600" baseline="-25000" dirty="0"/>
              <a:t>cri</a:t>
            </a:r>
            <a:r>
              <a:rPr lang="en-GB" sz="1600" dirty="0"/>
              <a:t> = 1.7081</a:t>
            </a:r>
          </a:p>
          <a:p>
            <a:r>
              <a:rPr lang="en-GB" sz="1600" dirty="0"/>
              <a:t>p-value = 0.00929…</a:t>
            </a:r>
          </a:p>
          <a:p>
            <a:r>
              <a:rPr lang="en-GB" sz="1600" dirty="0"/>
              <a:t>Tcal &gt; tcri (2.5 &gt; 1.7)</a:t>
            </a:r>
          </a:p>
          <a:p>
            <a:r>
              <a:rPr lang="en-GB" sz="1600" dirty="0"/>
              <a:t>P-value &lt; 0.05</a:t>
            </a:r>
          </a:p>
          <a:p>
            <a:r>
              <a:rPr lang="en-GB" sz="1600" dirty="0"/>
              <a:t>Accept H</a:t>
            </a:r>
            <a:r>
              <a:rPr lang="en-GB" sz="1600" baseline="-25000" dirty="0"/>
              <a:t>1</a:t>
            </a:r>
          </a:p>
        </p:txBody>
      </p:sp>
    </p:spTree>
    <p:extLst>
      <p:ext uri="{BB962C8B-B14F-4D97-AF65-F5344CB8AC3E}">
        <p14:creationId xmlns:p14="http://schemas.microsoft.com/office/powerpoint/2010/main" val="23260364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6E6F6-CFB2-4DE2-B2C5-1098B72931B2}"/>
              </a:ext>
            </a:extLst>
          </p:cNvPr>
          <p:cNvSpPr>
            <a:spLocks noGrp="1"/>
          </p:cNvSpPr>
          <p:nvPr>
            <p:ph type="ctrTitle"/>
          </p:nvPr>
        </p:nvSpPr>
        <p:spPr/>
        <p:txBody>
          <a:bodyPr/>
          <a:lstStyle/>
          <a:p>
            <a:r>
              <a:rPr lang="en-GB" dirty="0"/>
              <a:t>SPSS solution (1/4)</a:t>
            </a:r>
          </a:p>
        </p:txBody>
      </p:sp>
      <p:sp>
        <p:nvSpPr>
          <p:cNvPr id="3" name="Slide Number Placeholder 2">
            <a:extLst>
              <a:ext uri="{FF2B5EF4-FFF2-40B4-BE49-F238E27FC236}">
                <a16:creationId xmlns:a16="http://schemas.microsoft.com/office/drawing/2014/main" id="{0BDBEF74-1D0F-45E0-AF87-50D86D575E3D}"/>
              </a:ext>
            </a:extLst>
          </p:cNvPr>
          <p:cNvSpPr>
            <a:spLocks noGrp="1"/>
          </p:cNvSpPr>
          <p:nvPr>
            <p:ph type="sldNum" sz="quarter" idx="10"/>
          </p:nvPr>
        </p:nvSpPr>
        <p:spPr/>
        <p:txBody>
          <a:bodyPr/>
          <a:lstStyle/>
          <a:p>
            <a:pPr>
              <a:defRPr/>
            </a:pPr>
            <a:fld id="{F3F8053F-1846-4FFB-921F-F758CBE22FCD}" type="slidenum">
              <a:rPr lang="en-GB" smtClean="0"/>
              <a:pPr>
                <a:defRPr/>
              </a:pPr>
              <a:t>41</a:t>
            </a:fld>
            <a:endParaRPr lang="en-GB" dirty="0"/>
          </a:p>
        </p:txBody>
      </p:sp>
      <p:sp>
        <p:nvSpPr>
          <p:cNvPr id="4" name="Footer Placeholder 3">
            <a:extLst>
              <a:ext uri="{FF2B5EF4-FFF2-40B4-BE49-F238E27FC236}">
                <a16:creationId xmlns:a16="http://schemas.microsoft.com/office/drawing/2014/main" id="{7D38448A-DB38-40B8-84E7-5E894492E526}"/>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F91A0F49-1C4A-4489-9502-8A60753181B5}"/>
              </a:ext>
            </a:extLst>
          </p:cNvPr>
          <p:cNvSpPr/>
          <p:nvPr/>
        </p:nvSpPr>
        <p:spPr>
          <a:xfrm>
            <a:off x="500034" y="1196752"/>
            <a:ext cx="2063706"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Input data into SPSS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F45B2553-46E4-460A-993F-0BEF2B29B7AE}"/>
              </a:ext>
            </a:extLst>
          </p:cNvPr>
          <p:cNvPicPr/>
          <p:nvPr/>
        </p:nvPicPr>
        <p:blipFill>
          <a:blip r:embed="rId2"/>
          <a:stretch>
            <a:fillRect/>
          </a:stretch>
        </p:blipFill>
        <p:spPr>
          <a:xfrm>
            <a:off x="3635896" y="1281311"/>
            <a:ext cx="2545155" cy="4567862"/>
          </a:xfrm>
          <a:prstGeom prst="rect">
            <a:avLst/>
          </a:prstGeom>
        </p:spPr>
      </p:pic>
    </p:spTree>
    <p:extLst>
      <p:ext uri="{BB962C8B-B14F-4D97-AF65-F5344CB8AC3E}">
        <p14:creationId xmlns:p14="http://schemas.microsoft.com/office/powerpoint/2010/main" val="33907951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D133C6D-EE89-4483-AD59-12BA371C2868}"/>
              </a:ext>
            </a:extLst>
          </p:cNvPr>
          <p:cNvSpPr>
            <a:spLocks noGrp="1"/>
          </p:cNvSpPr>
          <p:nvPr>
            <p:ph type="sldNum" sz="quarter" idx="10"/>
          </p:nvPr>
        </p:nvSpPr>
        <p:spPr/>
        <p:txBody>
          <a:bodyPr/>
          <a:lstStyle/>
          <a:p>
            <a:pPr>
              <a:defRPr/>
            </a:pPr>
            <a:fld id="{F3F8053F-1846-4FFB-921F-F758CBE22FCD}" type="slidenum">
              <a:rPr lang="en-GB" smtClean="0"/>
              <a:pPr>
                <a:defRPr/>
              </a:pPr>
              <a:t>42</a:t>
            </a:fld>
            <a:endParaRPr lang="en-GB" dirty="0"/>
          </a:p>
        </p:txBody>
      </p:sp>
      <p:sp>
        <p:nvSpPr>
          <p:cNvPr id="4" name="Footer Placeholder 3">
            <a:extLst>
              <a:ext uri="{FF2B5EF4-FFF2-40B4-BE49-F238E27FC236}">
                <a16:creationId xmlns:a16="http://schemas.microsoft.com/office/drawing/2014/main" id="{57871E5C-4018-461A-B018-CF953F70EE5D}"/>
              </a:ext>
            </a:extLst>
          </p:cNvPr>
          <p:cNvSpPr>
            <a:spLocks noGrp="1"/>
          </p:cNvSpPr>
          <p:nvPr>
            <p:ph type="ftr" sz="quarter" idx="11"/>
          </p:nvPr>
        </p:nvSpPr>
        <p:spPr/>
        <p:txBody>
          <a:bodyPr/>
          <a:lstStyle/>
          <a:p>
            <a:pPr>
              <a:defRPr/>
            </a:pPr>
            <a:r>
              <a:rPr lang="en-GB"/>
              <a:t>Glyn Davis &amp; Branko Pecar</a:t>
            </a:r>
            <a:endParaRPr lang="en-GB" b="0"/>
          </a:p>
        </p:txBody>
      </p:sp>
      <p:sp>
        <p:nvSpPr>
          <p:cNvPr id="5" name="Title 1">
            <a:extLst>
              <a:ext uri="{FF2B5EF4-FFF2-40B4-BE49-F238E27FC236}">
                <a16:creationId xmlns:a16="http://schemas.microsoft.com/office/drawing/2014/main" id="{6A00CB26-ED14-4D9B-AF42-E84C10DC8B27}"/>
              </a:ext>
            </a:extLst>
          </p:cNvPr>
          <p:cNvSpPr>
            <a:spLocks noGrp="1"/>
          </p:cNvSpPr>
          <p:nvPr>
            <p:ph type="ctrTitle"/>
          </p:nvPr>
        </p:nvSpPr>
        <p:spPr>
          <a:xfrm>
            <a:off x="500063" y="285750"/>
            <a:ext cx="6929437" cy="714375"/>
          </a:xfrm>
        </p:spPr>
        <p:txBody>
          <a:bodyPr/>
          <a:lstStyle/>
          <a:p>
            <a:r>
              <a:rPr lang="en-GB" dirty="0"/>
              <a:t>SPSS solution (2/4)</a:t>
            </a:r>
          </a:p>
        </p:txBody>
      </p:sp>
      <p:sp>
        <p:nvSpPr>
          <p:cNvPr id="6" name="Rectangle 5">
            <a:extLst>
              <a:ext uri="{FF2B5EF4-FFF2-40B4-BE49-F238E27FC236}">
                <a16:creationId xmlns:a16="http://schemas.microsoft.com/office/drawing/2014/main" id="{49C3592E-A59E-4C89-BDAF-C1AC21C8A199}"/>
              </a:ext>
            </a:extLst>
          </p:cNvPr>
          <p:cNvSpPr/>
          <p:nvPr/>
        </p:nvSpPr>
        <p:spPr>
          <a:xfrm>
            <a:off x="539552" y="1196752"/>
            <a:ext cx="8064896" cy="369332"/>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Given that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0</a:t>
            </a:r>
            <a:r>
              <a:rPr lang="en-GB" dirty="0">
                <a:latin typeface="Calibri" panose="020F0502020204030204" pitchFamily="34" charset="0"/>
                <a:ea typeface="Times New Roman" panose="02020603050405020304" pitchFamily="18" charset="0"/>
                <a:cs typeface="Times New Roman" panose="02020603050405020304" pitchFamily="18" charset="0"/>
              </a:rPr>
              <a:t>: D = B - A </a:t>
            </a:r>
            <a:r>
              <a:rPr lang="en-GB" dirty="0">
                <a:latin typeface="Times New Roman" panose="02020603050405020304" pitchFamily="18" charset="0"/>
                <a:ea typeface="Times New Roman" panose="02020603050405020304" pitchFamily="18" charset="0"/>
                <a:cs typeface="Times New Roman" panose="02020603050405020304" pitchFamily="18" charset="0"/>
              </a:rPr>
              <a:t>≤</a:t>
            </a:r>
            <a:r>
              <a:rPr lang="en-GB" dirty="0">
                <a:latin typeface="Calibri" panose="020F0502020204030204" pitchFamily="34" charset="0"/>
                <a:ea typeface="Times New Roman" panose="02020603050405020304" pitchFamily="18" charset="0"/>
                <a:cs typeface="Times New Roman" panose="02020603050405020304" pitchFamily="18" charset="0"/>
              </a:rPr>
              <a:t> 10 and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1</a:t>
            </a:r>
            <a:r>
              <a:rPr lang="en-GB" dirty="0">
                <a:latin typeface="Calibri" panose="020F0502020204030204" pitchFamily="34" charset="0"/>
                <a:ea typeface="Times New Roman" panose="02020603050405020304" pitchFamily="18" charset="0"/>
                <a:cs typeface="Times New Roman" panose="02020603050405020304" pitchFamily="18" charset="0"/>
              </a:rPr>
              <a:t>: D = B - A &gt; 10.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B35DC5C5-0925-4F16-B9FF-698642768963}"/>
              </a:ext>
            </a:extLst>
          </p:cNvPr>
          <p:cNvSpPr/>
          <p:nvPr/>
        </p:nvSpPr>
        <p:spPr>
          <a:xfrm>
            <a:off x="539551" y="1674674"/>
            <a:ext cx="2714625" cy="3693319"/>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null hypothesis can be written as B – A – 10 </a:t>
            </a:r>
            <a:r>
              <a:rPr lang="en-GB" dirty="0">
                <a:latin typeface="Times New Roman" panose="02020603050405020304" pitchFamily="18" charset="0"/>
                <a:ea typeface="Times New Roman" panose="02020603050405020304" pitchFamily="18" charset="0"/>
                <a:cs typeface="Times New Roman" panose="02020603050405020304" pitchFamily="18" charset="0"/>
              </a:rPr>
              <a:t>≤</a:t>
            </a:r>
            <a:r>
              <a:rPr lang="en-GB" dirty="0">
                <a:latin typeface="Calibri" panose="020F0502020204030204" pitchFamily="34" charset="0"/>
                <a:ea typeface="Times New Roman" panose="02020603050405020304" pitchFamily="18" charset="0"/>
                <a:cs typeface="Times New Roman" panose="02020603050405020304" pitchFamily="18" charset="0"/>
              </a:rPr>
              <a:t> 0. </a:t>
            </a:r>
          </a:p>
          <a:p>
            <a:pPr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To solve this problem in SPSS we need to create a new variable in the third column called newA where newA = A + 10. </a:t>
            </a:r>
          </a:p>
          <a:p>
            <a:pPr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We then perform the 2-sample dependent t test on column B and column newA.</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26071EA-10B1-4E0F-A27D-00046D8401C0}"/>
              </a:ext>
            </a:extLst>
          </p:cNvPr>
          <p:cNvSpPr/>
          <p:nvPr/>
        </p:nvSpPr>
        <p:spPr>
          <a:xfrm>
            <a:off x="3960178" y="1620329"/>
            <a:ext cx="3647473"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a:t>
            </a:r>
            <a:r>
              <a:rPr lang="en-GB" u="sng" dirty="0">
                <a:latin typeface="Calibri" panose="020F0502020204030204" pitchFamily="34" charset="0"/>
                <a:ea typeface="Times New Roman" panose="02020603050405020304" pitchFamily="18" charset="0"/>
                <a:cs typeface="Times New Roman" panose="02020603050405020304" pitchFamily="18" charset="0"/>
              </a:rPr>
              <a:t>C</a:t>
            </a:r>
            <a:r>
              <a:rPr lang="en-GB" dirty="0">
                <a:latin typeface="Calibri" panose="020F0502020204030204" pitchFamily="34" charset="0"/>
                <a:ea typeface="Times New Roman" panose="02020603050405020304" pitchFamily="18" charset="0"/>
                <a:cs typeface="Times New Roman" panose="02020603050405020304" pitchFamily="18" charset="0"/>
              </a:rPr>
              <a:t>ompute Variable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C8C2D515-E0C7-4B0E-BDB2-65B7735A21C2}"/>
              </a:ext>
            </a:extLst>
          </p:cNvPr>
          <p:cNvPicPr/>
          <p:nvPr/>
        </p:nvPicPr>
        <p:blipFill>
          <a:blip r:embed="rId2"/>
          <a:stretch>
            <a:fillRect/>
          </a:stretch>
        </p:blipFill>
        <p:spPr>
          <a:xfrm>
            <a:off x="4082752" y="1989661"/>
            <a:ext cx="4521696" cy="3528392"/>
          </a:xfrm>
          <a:prstGeom prst="rect">
            <a:avLst/>
          </a:prstGeom>
        </p:spPr>
      </p:pic>
      <p:sp>
        <p:nvSpPr>
          <p:cNvPr id="10" name="Rectangle 9">
            <a:extLst>
              <a:ext uri="{FF2B5EF4-FFF2-40B4-BE49-F238E27FC236}">
                <a16:creationId xmlns:a16="http://schemas.microsoft.com/office/drawing/2014/main" id="{3BB5F0CE-C202-47CA-97CA-4EEB3B2CB391}"/>
              </a:ext>
            </a:extLst>
          </p:cNvPr>
          <p:cNvSpPr/>
          <p:nvPr/>
        </p:nvSpPr>
        <p:spPr>
          <a:xfrm>
            <a:off x="3964781" y="5572298"/>
            <a:ext cx="941283"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38861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44143-3899-4187-96DC-BE7CDA8677E2}"/>
              </a:ext>
            </a:extLst>
          </p:cNvPr>
          <p:cNvSpPr>
            <a:spLocks noGrp="1"/>
          </p:cNvSpPr>
          <p:nvPr>
            <p:ph type="ctrTitle"/>
          </p:nvPr>
        </p:nvSpPr>
        <p:spPr/>
        <p:txBody>
          <a:bodyPr/>
          <a:lstStyle/>
          <a:p>
            <a:r>
              <a:rPr lang="en-GB" dirty="0"/>
              <a:t>SPSS solution (3/4)</a:t>
            </a:r>
          </a:p>
        </p:txBody>
      </p:sp>
      <p:sp>
        <p:nvSpPr>
          <p:cNvPr id="3" name="Slide Number Placeholder 2">
            <a:extLst>
              <a:ext uri="{FF2B5EF4-FFF2-40B4-BE49-F238E27FC236}">
                <a16:creationId xmlns:a16="http://schemas.microsoft.com/office/drawing/2014/main" id="{C264A16D-BA93-4E72-BD4F-2656A5AE2751}"/>
              </a:ext>
            </a:extLst>
          </p:cNvPr>
          <p:cNvSpPr>
            <a:spLocks noGrp="1"/>
          </p:cNvSpPr>
          <p:nvPr>
            <p:ph type="sldNum" sz="quarter" idx="10"/>
          </p:nvPr>
        </p:nvSpPr>
        <p:spPr/>
        <p:txBody>
          <a:bodyPr/>
          <a:lstStyle/>
          <a:p>
            <a:pPr>
              <a:defRPr/>
            </a:pPr>
            <a:fld id="{F3F8053F-1846-4FFB-921F-F758CBE22FCD}" type="slidenum">
              <a:rPr lang="en-GB" smtClean="0"/>
              <a:pPr>
                <a:defRPr/>
              </a:pPr>
              <a:t>43</a:t>
            </a:fld>
            <a:endParaRPr lang="en-GB" dirty="0"/>
          </a:p>
        </p:txBody>
      </p:sp>
      <p:sp>
        <p:nvSpPr>
          <p:cNvPr id="4" name="Footer Placeholder 3">
            <a:extLst>
              <a:ext uri="{FF2B5EF4-FFF2-40B4-BE49-F238E27FC236}">
                <a16:creationId xmlns:a16="http://schemas.microsoft.com/office/drawing/2014/main" id="{DB7BF893-CC6F-4068-82CB-9826D520A341}"/>
              </a:ext>
            </a:extLst>
          </p:cNvPr>
          <p:cNvSpPr>
            <a:spLocks noGrp="1"/>
          </p:cNvSpPr>
          <p:nvPr>
            <p:ph type="ftr" sz="quarter" idx="11"/>
          </p:nvPr>
        </p:nvSpPr>
        <p:spPr/>
        <p:txBody>
          <a:bodyPr/>
          <a:lstStyle/>
          <a:p>
            <a:pPr>
              <a:defRPr/>
            </a:pPr>
            <a:r>
              <a:rPr lang="en-GB"/>
              <a:t>Glyn Davis &amp; Branko Pecar</a:t>
            </a:r>
            <a:endParaRPr lang="en-GB" b="0"/>
          </a:p>
        </p:txBody>
      </p:sp>
      <p:pic>
        <p:nvPicPr>
          <p:cNvPr id="5" name="Picture 4">
            <a:extLst>
              <a:ext uri="{FF2B5EF4-FFF2-40B4-BE49-F238E27FC236}">
                <a16:creationId xmlns:a16="http://schemas.microsoft.com/office/drawing/2014/main" id="{2FB399DF-5A60-4F0D-B267-80BFE782E522}"/>
              </a:ext>
            </a:extLst>
          </p:cNvPr>
          <p:cNvPicPr/>
          <p:nvPr/>
        </p:nvPicPr>
        <p:blipFill>
          <a:blip r:embed="rId2"/>
          <a:stretch>
            <a:fillRect/>
          </a:stretch>
        </p:blipFill>
        <p:spPr>
          <a:xfrm>
            <a:off x="566364" y="1186673"/>
            <a:ext cx="2997523" cy="4690599"/>
          </a:xfrm>
          <a:prstGeom prst="rect">
            <a:avLst/>
          </a:prstGeom>
        </p:spPr>
      </p:pic>
      <p:sp>
        <p:nvSpPr>
          <p:cNvPr id="6" name="Rectangle 5">
            <a:extLst>
              <a:ext uri="{FF2B5EF4-FFF2-40B4-BE49-F238E27FC236}">
                <a16:creationId xmlns:a16="http://schemas.microsoft.com/office/drawing/2014/main" id="{9F965971-9916-4E9C-AC05-3FABFAE5DAA6}"/>
              </a:ext>
            </a:extLst>
          </p:cNvPr>
          <p:cNvSpPr/>
          <p:nvPr/>
        </p:nvSpPr>
        <p:spPr>
          <a:xfrm>
            <a:off x="3818831" y="1268760"/>
            <a:ext cx="4896544" cy="923330"/>
          </a:xfrm>
          <a:prstGeom prst="rect">
            <a:avLst/>
          </a:prstGeom>
        </p:spPr>
        <p:txBody>
          <a:bodyPr wrap="square">
            <a:spAutoFit/>
          </a:bodyPr>
          <a:lstStyle/>
          <a:p>
            <a:pPr marR="0" hangingPunct="0">
              <a:spcBef>
                <a:spcPts val="0"/>
              </a:spcBef>
              <a:spcAft>
                <a:spcPts val="0"/>
              </a:spcAft>
            </a:pPr>
            <a:r>
              <a:rPr lang="en-GB" u="sng" dirty="0">
                <a:latin typeface="Calibri" panose="020F0502020204030204" pitchFamily="34" charset="0"/>
                <a:ea typeface="Times New Roman" panose="02020603050405020304" pitchFamily="18" charset="0"/>
                <a:cs typeface="Times New Roman" panose="02020603050405020304" pitchFamily="18" charset="0"/>
              </a:rPr>
              <a:t>A</a:t>
            </a:r>
            <a:r>
              <a:rPr lang="en-GB" dirty="0">
                <a:latin typeface="Calibri" panose="020F0502020204030204" pitchFamily="34" charset="0"/>
                <a:ea typeface="Times New Roman" panose="02020603050405020304" pitchFamily="18" charset="0"/>
                <a:cs typeface="Times New Roman" panose="02020603050405020304" pitchFamily="18" charset="0"/>
              </a:rPr>
              <a:t>nalyze &gt; Co</a:t>
            </a:r>
            <a:r>
              <a:rPr lang="en-GB" u="sng" dirty="0">
                <a:latin typeface="Calibri" panose="020F0502020204030204" pitchFamily="34" charset="0"/>
                <a:ea typeface="Times New Roman" panose="02020603050405020304" pitchFamily="18" charset="0"/>
                <a:cs typeface="Times New Roman" panose="02020603050405020304" pitchFamily="18" charset="0"/>
              </a:rPr>
              <a:t>m</a:t>
            </a:r>
            <a:r>
              <a:rPr lang="en-GB" dirty="0">
                <a:latin typeface="Calibri" panose="020F0502020204030204" pitchFamily="34" charset="0"/>
                <a:ea typeface="Times New Roman" panose="02020603050405020304" pitchFamily="18" charset="0"/>
                <a:cs typeface="Times New Roman" panose="02020603050405020304" pitchFamily="18" charset="0"/>
              </a:rPr>
              <a:t>pare Means &gt; </a:t>
            </a:r>
            <a:r>
              <a:rPr lang="en-GB" u="sng" dirty="0">
                <a:latin typeface="Calibri" panose="020F0502020204030204" pitchFamily="34" charset="0"/>
                <a:ea typeface="Times New Roman" panose="02020603050405020304" pitchFamily="18" charset="0"/>
                <a:cs typeface="Times New Roman" panose="02020603050405020304" pitchFamily="18" charset="0"/>
              </a:rPr>
              <a:t>P</a:t>
            </a:r>
            <a:r>
              <a:rPr lang="en-GB" dirty="0">
                <a:latin typeface="Calibri" panose="020F0502020204030204" pitchFamily="34" charset="0"/>
                <a:ea typeface="Times New Roman" panose="02020603050405020304" pitchFamily="18" charset="0"/>
                <a:cs typeface="Times New Roman" panose="02020603050405020304" pitchFamily="18" charset="0"/>
              </a:rPr>
              <a:t>aired-Samples T Test</a:t>
            </a: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Transfer variables B and newA into the Paired Variables box</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398D038B-D826-4FF9-9BD9-0009D01CADCC}"/>
              </a:ext>
            </a:extLst>
          </p:cNvPr>
          <p:cNvPicPr/>
          <p:nvPr/>
        </p:nvPicPr>
        <p:blipFill>
          <a:blip r:embed="rId3"/>
          <a:stretch>
            <a:fillRect/>
          </a:stretch>
        </p:blipFill>
        <p:spPr>
          <a:xfrm>
            <a:off x="3995936" y="2256466"/>
            <a:ext cx="4719439" cy="2684702"/>
          </a:xfrm>
          <a:prstGeom prst="rect">
            <a:avLst/>
          </a:prstGeom>
        </p:spPr>
      </p:pic>
      <p:sp>
        <p:nvSpPr>
          <p:cNvPr id="8" name="Rectangle 7">
            <a:extLst>
              <a:ext uri="{FF2B5EF4-FFF2-40B4-BE49-F238E27FC236}">
                <a16:creationId xmlns:a16="http://schemas.microsoft.com/office/drawing/2014/main" id="{3E7BFEC8-CBEC-42F3-BA92-B25684D14179}"/>
              </a:ext>
            </a:extLst>
          </p:cNvPr>
          <p:cNvSpPr/>
          <p:nvPr/>
        </p:nvSpPr>
        <p:spPr>
          <a:xfrm>
            <a:off x="3934675" y="5199490"/>
            <a:ext cx="941283"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26535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FEAE7D7-D324-42BF-B48C-F5C147D1E21B}"/>
              </a:ext>
            </a:extLst>
          </p:cNvPr>
          <p:cNvSpPr>
            <a:spLocks noGrp="1"/>
          </p:cNvSpPr>
          <p:nvPr>
            <p:ph type="sldNum" sz="quarter" idx="10"/>
          </p:nvPr>
        </p:nvSpPr>
        <p:spPr/>
        <p:txBody>
          <a:bodyPr/>
          <a:lstStyle/>
          <a:p>
            <a:pPr>
              <a:defRPr/>
            </a:pPr>
            <a:fld id="{F3F8053F-1846-4FFB-921F-F758CBE22FCD}" type="slidenum">
              <a:rPr lang="en-GB" smtClean="0"/>
              <a:pPr>
                <a:defRPr/>
              </a:pPr>
              <a:t>44</a:t>
            </a:fld>
            <a:endParaRPr lang="en-GB" dirty="0"/>
          </a:p>
        </p:txBody>
      </p:sp>
      <p:sp>
        <p:nvSpPr>
          <p:cNvPr id="4" name="Footer Placeholder 3">
            <a:extLst>
              <a:ext uri="{FF2B5EF4-FFF2-40B4-BE49-F238E27FC236}">
                <a16:creationId xmlns:a16="http://schemas.microsoft.com/office/drawing/2014/main" id="{7FEB5E48-A7ED-4484-8686-DC8A8A3CA7D4}"/>
              </a:ext>
            </a:extLst>
          </p:cNvPr>
          <p:cNvSpPr>
            <a:spLocks noGrp="1"/>
          </p:cNvSpPr>
          <p:nvPr>
            <p:ph type="ftr" sz="quarter" idx="11"/>
          </p:nvPr>
        </p:nvSpPr>
        <p:spPr/>
        <p:txBody>
          <a:bodyPr/>
          <a:lstStyle/>
          <a:p>
            <a:pPr>
              <a:defRPr/>
            </a:pPr>
            <a:r>
              <a:rPr lang="en-GB"/>
              <a:t>Glyn Davis &amp; Branko Pecar</a:t>
            </a:r>
            <a:endParaRPr lang="en-GB" b="0"/>
          </a:p>
        </p:txBody>
      </p:sp>
      <p:sp>
        <p:nvSpPr>
          <p:cNvPr id="5" name="Title 1">
            <a:extLst>
              <a:ext uri="{FF2B5EF4-FFF2-40B4-BE49-F238E27FC236}">
                <a16:creationId xmlns:a16="http://schemas.microsoft.com/office/drawing/2014/main" id="{4E8E77EA-54FA-45B8-BF7D-29D9B849E164}"/>
              </a:ext>
            </a:extLst>
          </p:cNvPr>
          <p:cNvSpPr>
            <a:spLocks noGrp="1"/>
          </p:cNvSpPr>
          <p:nvPr>
            <p:ph type="ctrTitle"/>
          </p:nvPr>
        </p:nvSpPr>
        <p:spPr>
          <a:xfrm>
            <a:off x="500063" y="285750"/>
            <a:ext cx="6929437" cy="714375"/>
          </a:xfrm>
        </p:spPr>
        <p:txBody>
          <a:bodyPr/>
          <a:lstStyle/>
          <a:p>
            <a:r>
              <a:rPr lang="en-GB" dirty="0"/>
              <a:t>SPSS solution (4/4)</a:t>
            </a:r>
          </a:p>
        </p:txBody>
      </p:sp>
      <p:sp>
        <p:nvSpPr>
          <p:cNvPr id="6" name="Rectangle 5">
            <a:extLst>
              <a:ext uri="{FF2B5EF4-FFF2-40B4-BE49-F238E27FC236}">
                <a16:creationId xmlns:a16="http://schemas.microsoft.com/office/drawing/2014/main" id="{9DCD9139-741A-45B0-93CE-CDF4B1DBA396}"/>
              </a:ext>
            </a:extLst>
          </p:cNvPr>
          <p:cNvSpPr/>
          <p:nvPr/>
        </p:nvSpPr>
        <p:spPr>
          <a:xfrm>
            <a:off x="454760" y="1268760"/>
            <a:ext cx="1314784"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SPSS output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2" name="Picture 11">
            <a:extLst>
              <a:ext uri="{FF2B5EF4-FFF2-40B4-BE49-F238E27FC236}">
                <a16:creationId xmlns:a16="http://schemas.microsoft.com/office/drawing/2014/main" id="{2EB25139-6233-48C9-973B-6E92A559AADF}"/>
              </a:ext>
            </a:extLst>
          </p:cNvPr>
          <p:cNvPicPr/>
          <p:nvPr/>
        </p:nvPicPr>
        <p:blipFill>
          <a:blip r:embed="rId2"/>
          <a:stretch>
            <a:fillRect/>
          </a:stretch>
        </p:blipFill>
        <p:spPr>
          <a:xfrm>
            <a:off x="801766" y="1872439"/>
            <a:ext cx="7586657" cy="2025266"/>
          </a:xfrm>
          <a:prstGeom prst="rect">
            <a:avLst/>
          </a:prstGeom>
        </p:spPr>
      </p:pic>
      <p:sp>
        <p:nvSpPr>
          <p:cNvPr id="9" name="TextBox 8">
            <a:extLst>
              <a:ext uri="{FF2B5EF4-FFF2-40B4-BE49-F238E27FC236}">
                <a16:creationId xmlns:a16="http://schemas.microsoft.com/office/drawing/2014/main" id="{6EE33E0E-3F6C-4EA8-A993-A52278EE1817}"/>
              </a:ext>
            </a:extLst>
          </p:cNvPr>
          <p:cNvSpPr txBox="1"/>
          <p:nvPr/>
        </p:nvSpPr>
        <p:spPr>
          <a:xfrm>
            <a:off x="801766" y="3961738"/>
            <a:ext cx="4706338" cy="1815882"/>
          </a:xfrm>
          <a:prstGeom prst="rect">
            <a:avLst/>
          </a:prstGeom>
          <a:solidFill>
            <a:schemeClr val="accent4">
              <a:lumMod val="20000"/>
              <a:lumOff val="80000"/>
            </a:schemeClr>
          </a:solidFill>
        </p:spPr>
        <p:txBody>
          <a:bodyPr wrap="square" rtlCol="0">
            <a:spAutoFit/>
          </a:bodyPr>
          <a:lstStyle/>
          <a:p>
            <a:pPr marL="285750" indent="-285750">
              <a:buFont typeface="Symbol" panose="05050102010706020507" pitchFamily="18" charset="2"/>
              <a:buChar char="a"/>
            </a:pPr>
            <a:r>
              <a:rPr lang="en-GB" sz="1600" dirty="0">
                <a:sym typeface="Symbol" panose="05050102010706020507" pitchFamily="18" charset="2"/>
              </a:rPr>
              <a:t>= 0.05</a:t>
            </a:r>
          </a:p>
          <a:p>
            <a:r>
              <a:rPr lang="en-GB" sz="1600" dirty="0">
                <a:sym typeface="Symbol" panose="05050102010706020507" pitchFamily="18" charset="2"/>
              </a:rPr>
              <a:t>df = 25</a:t>
            </a:r>
            <a:endParaRPr lang="en-GB" sz="1600" dirty="0"/>
          </a:p>
          <a:p>
            <a:r>
              <a:rPr lang="en-GB" sz="1600" dirty="0"/>
              <a:t>t</a:t>
            </a:r>
            <a:r>
              <a:rPr lang="en-GB" sz="1600" baseline="-25000" dirty="0"/>
              <a:t>cal</a:t>
            </a:r>
            <a:r>
              <a:rPr lang="en-GB" sz="1600" dirty="0"/>
              <a:t> = 2.5178</a:t>
            </a:r>
          </a:p>
          <a:p>
            <a:endParaRPr lang="en-GB" sz="1600" dirty="0"/>
          </a:p>
          <a:p>
            <a:r>
              <a:rPr lang="en-GB" sz="1600" dirty="0"/>
              <a:t>SPSS </a:t>
            </a:r>
            <a:r>
              <a:rPr lang="en-GB" sz="1600" dirty="0">
                <a:solidFill>
                  <a:srgbClr val="FF0000"/>
                </a:solidFill>
              </a:rPr>
              <a:t>Sig. (2-tailed) = 0.019</a:t>
            </a:r>
            <a:r>
              <a:rPr lang="en-GB" sz="1600" dirty="0"/>
              <a:t> to 3 decimal places</a:t>
            </a:r>
          </a:p>
          <a:p>
            <a:endParaRPr lang="en-GB" sz="1600" dirty="0"/>
          </a:p>
          <a:p>
            <a:r>
              <a:rPr lang="en-GB" sz="1600" dirty="0">
                <a:sym typeface="Symbol" panose="05050102010706020507" pitchFamily="18" charset="2"/>
              </a:rPr>
              <a:t> Upper one-tail p-value = 0.019/2 = 0.0095</a:t>
            </a:r>
            <a:endParaRPr lang="en-GB" sz="1600" dirty="0"/>
          </a:p>
        </p:txBody>
      </p:sp>
      <p:sp>
        <p:nvSpPr>
          <p:cNvPr id="11" name="TextBox 10">
            <a:extLst>
              <a:ext uri="{FF2B5EF4-FFF2-40B4-BE49-F238E27FC236}">
                <a16:creationId xmlns:a16="http://schemas.microsoft.com/office/drawing/2014/main" id="{D1CF672E-7BF7-4C8F-8596-49D1F80198EB}"/>
              </a:ext>
            </a:extLst>
          </p:cNvPr>
          <p:cNvSpPr txBox="1"/>
          <p:nvPr/>
        </p:nvSpPr>
        <p:spPr>
          <a:xfrm>
            <a:off x="5796136" y="4946623"/>
            <a:ext cx="3024336" cy="830997"/>
          </a:xfrm>
          <a:prstGeom prst="rect">
            <a:avLst/>
          </a:prstGeom>
          <a:solidFill>
            <a:schemeClr val="accent4">
              <a:lumMod val="20000"/>
              <a:lumOff val="80000"/>
            </a:schemeClr>
          </a:solidFill>
        </p:spPr>
        <p:txBody>
          <a:bodyPr wrap="square" rtlCol="0">
            <a:spAutoFit/>
          </a:bodyPr>
          <a:lstStyle/>
          <a:p>
            <a:r>
              <a:rPr lang="en-GB" sz="1600" dirty="0">
                <a:solidFill>
                  <a:srgbClr val="FF0000"/>
                </a:solidFill>
              </a:rPr>
              <a:t>P-value = 0.0095 &lt; 0.05</a:t>
            </a:r>
          </a:p>
          <a:p>
            <a:endParaRPr lang="en-GB" sz="1600" dirty="0"/>
          </a:p>
          <a:p>
            <a:r>
              <a:rPr lang="en-GB" sz="1600" dirty="0"/>
              <a:t>Accept H</a:t>
            </a:r>
            <a:r>
              <a:rPr lang="en-GB" sz="1600" baseline="-25000" dirty="0"/>
              <a:t>1</a:t>
            </a:r>
          </a:p>
        </p:txBody>
      </p:sp>
    </p:spTree>
    <p:extLst>
      <p:ext uri="{BB962C8B-B14F-4D97-AF65-F5344CB8AC3E}">
        <p14:creationId xmlns:p14="http://schemas.microsoft.com/office/powerpoint/2010/main" val="38912313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ctrTitle"/>
          </p:nvPr>
        </p:nvSpPr>
        <p:spPr>
          <a:xfrm>
            <a:off x="500063" y="285750"/>
            <a:ext cx="6929437" cy="714375"/>
          </a:xfrm>
        </p:spPr>
        <p:txBody>
          <a:bodyPr/>
          <a:lstStyle/>
          <a:p>
            <a:r>
              <a:rPr lang="en-GB">
                <a:latin typeface="Arial" charset="0"/>
                <a:cs typeface="Arial" charset="0"/>
              </a:rPr>
              <a:t>Conclusion</a:t>
            </a:r>
          </a:p>
        </p:txBody>
      </p:sp>
      <p:sp>
        <p:nvSpPr>
          <p:cNvPr id="3" name="Slide Number Placeholder 2"/>
          <p:cNvSpPr>
            <a:spLocks noGrp="1"/>
          </p:cNvSpPr>
          <p:nvPr>
            <p:ph type="sldNum" sz="quarter" idx="10"/>
          </p:nvPr>
        </p:nvSpPr>
        <p:spPr/>
        <p:txBody>
          <a:bodyPr/>
          <a:lstStyle/>
          <a:p>
            <a:pPr>
              <a:defRPr/>
            </a:pPr>
            <a:fld id="{A7CFB326-1335-418C-B674-1A51A1CDFC18}" type="slidenum">
              <a:rPr lang="en-GB" smtClean="0"/>
              <a:pPr>
                <a:defRPr/>
              </a:pPr>
              <a:t>45</a:t>
            </a:fld>
            <a:endParaRPr lang="en-GB" dirty="0"/>
          </a:p>
        </p:txBody>
      </p:sp>
      <p:sp>
        <p:nvSpPr>
          <p:cNvPr id="4710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Rectangle 4"/>
          <p:cNvSpPr/>
          <p:nvPr/>
        </p:nvSpPr>
        <p:spPr>
          <a:xfrm>
            <a:off x="1547664" y="2148597"/>
            <a:ext cx="2786082" cy="1569660"/>
          </a:xfrm>
          <a:prstGeom prst="rect">
            <a:avLst/>
          </a:prstGeom>
          <a:noFill/>
          <a:effectLst>
            <a:glow rad="101600">
              <a:schemeClr val="accent6">
                <a:satMod val="175000"/>
                <a:alpha val="40000"/>
              </a:schemeClr>
            </a:glow>
          </a:effectLst>
        </p:spPr>
        <p:txBody>
          <a:bodyPr>
            <a:spAutoFit/>
          </a:bodyPr>
          <a:lstStyle/>
          <a:p>
            <a:pPr algn="ctr">
              <a:defRPr/>
            </a:pPr>
            <a:r>
              <a:rPr lang="en-US" sz="3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Parametric hypothesis testing</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47110" name="TextBox 5"/>
          <p:cNvSpPr txBox="1">
            <a:spLocks noChangeArrowheads="1"/>
          </p:cNvSpPr>
          <p:nvPr/>
        </p:nvSpPr>
        <p:spPr bwMode="auto">
          <a:xfrm>
            <a:off x="642938" y="1285875"/>
            <a:ext cx="7858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In this presentation we explored the concept of hypothesis testing:</a:t>
            </a:r>
          </a:p>
        </p:txBody>
      </p:sp>
      <p:sp>
        <p:nvSpPr>
          <p:cNvPr id="7" name="Rectangle 6"/>
          <p:cNvSpPr/>
          <p:nvPr/>
        </p:nvSpPr>
        <p:spPr>
          <a:xfrm>
            <a:off x="4644008" y="3254494"/>
            <a:ext cx="3357586" cy="1077218"/>
          </a:xfrm>
          <a:prstGeom prst="rect">
            <a:avLst/>
          </a:prstGeom>
          <a:noFill/>
          <a:effectLst>
            <a:glow rad="101600">
              <a:schemeClr val="accent6">
                <a:satMod val="175000"/>
                <a:alpha val="40000"/>
              </a:schemeClr>
            </a:glow>
          </a:effectLst>
        </p:spPr>
        <p:txBody>
          <a:bodyPr>
            <a:spAutoFit/>
          </a:bodyPr>
          <a:lstStyle/>
          <a:p>
            <a:pPr algn="ctr">
              <a:defRPr/>
            </a:pPr>
            <a:r>
              <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One and two sample tests</a:t>
            </a:r>
          </a:p>
        </p:txBody>
      </p:sp>
      <p:sp>
        <p:nvSpPr>
          <p:cNvPr id="9" name="Rectangle 8"/>
          <p:cNvSpPr/>
          <p:nvPr/>
        </p:nvSpPr>
        <p:spPr>
          <a:xfrm>
            <a:off x="3203848" y="4581128"/>
            <a:ext cx="2428892" cy="1077218"/>
          </a:xfrm>
          <a:prstGeom prst="rect">
            <a:avLst/>
          </a:prstGeom>
          <a:noFill/>
        </p:spPr>
        <p:txBody>
          <a:bodyPr>
            <a:spAutoFit/>
          </a:bodyPr>
          <a:lstStyle/>
          <a:p>
            <a:pPr algn="ctr">
              <a:defRPr/>
            </a:pPr>
            <a:r>
              <a:rPr lang="en-US" sz="32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Student’s t tests</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ctrTitle"/>
          </p:nvPr>
        </p:nvSpPr>
        <p:spPr>
          <a:xfrm>
            <a:off x="500062" y="285750"/>
            <a:ext cx="8176393" cy="714375"/>
          </a:xfrm>
        </p:spPr>
        <p:txBody>
          <a:bodyPr/>
          <a:lstStyle/>
          <a:p>
            <a:r>
              <a:rPr lang="en-GB" sz="2800" dirty="0">
                <a:latin typeface="Arial" charset="0"/>
                <a:cs typeface="Arial" charset="0"/>
              </a:rPr>
              <a:t>One Sample t Test for Population Mean -</a:t>
            </a:r>
          </a:p>
        </p:txBody>
      </p:sp>
      <p:sp>
        <p:nvSpPr>
          <p:cNvPr id="3" name="Slide Number Placeholder 2"/>
          <p:cNvSpPr>
            <a:spLocks noGrp="1"/>
          </p:cNvSpPr>
          <p:nvPr>
            <p:ph type="sldNum" sz="quarter" idx="10"/>
          </p:nvPr>
        </p:nvSpPr>
        <p:spPr/>
        <p:txBody>
          <a:bodyPr/>
          <a:lstStyle/>
          <a:p>
            <a:pPr>
              <a:defRPr/>
            </a:pPr>
            <a:fld id="{7FA2330E-1A98-4502-B09E-C4A33BB48C02}" type="slidenum">
              <a:rPr lang="en-GB" smtClean="0"/>
              <a:pPr>
                <a:defRPr/>
              </a:pPr>
              <a:t>5</a:t>
            </a:fld>
            <a:endParaRPr lang="en-GB" dirty="0"/>
          </a:p>
        </p:txBody>
      </p:sp>
      <p:sp>
        <p:nvSpPr>
          <p:cNvPr id="2867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8680" name="TextBox 7"/>
          <p:cNvSpPr txBox="1">
            <a:spLocks noChangeArrowheads="1"/>
          </p:cNvSpPr>
          <p:nvPr/>
        </p:nvSpPr>
        <p:spPr bwMode="auto">
          <a:xfrm>
            <a:off x="973054" y="3935393"/>
            <a:ext cx="1625766" cy="20313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H</a:t>
            </a:r>
            <a:r>
              <a:rPr lang="en-GB" baseline="-25000" dirty="0"/>
              <a:t>0</a:t>
            </a:r>
            <a:r>
              <a:rPr lang="en-GB" dirty="0"/>
              <a:t>: </a:t>
            </a:r>
            <a:r>
              <a:rPr lang="el-GR" dirty="0"/>
              <a:t>μ</a:t>
            </a:r>
            <a:r>
              <a:rPr lang="en-GB" dirty="0"/>
              <a:t> = 2300</a:t>
            </a:r>
          </a:p>
          <a:p>
            <a:pPr eaLnBrk="1" hangingPunct="1"/>
            <a:endParaRPr lang="en-GB" dirty="0"/>
          </a:p>
          <a:p>
            <a:pPr eaLnBrk="1" hangingPunct="1"/>
            <a:r>
              <a:rPr lang="en-GB" dirty="0"/>
              <a:t>H</a:t>
            </a:r>
            <a:r>
              <a:rPr lang="en-GB" baseline="-25000" dirty="0"/>
              <a:t>1</a:t>
            </a:r>
            <a:r>
              <a:rPr lang="en-GB" dirty="0"/>
              <a:t>: </a:t>
            </a:r>
            <a:r>
              <a:rPr lang="el-GR" dirty="0"/>
              <a:t>μ</a:t>
            </a:r>
            <a:r>
              <a:rPr lang="en-GB" dirty="0"/>
              <a:t> ≠ 2300 </a:t>
            </a:r>
          </a:p>
          <a:p>
            <a:pPr eaLnBrk="1" hangingPunct="1"/>
            <a:endParaRPr lang="en-GB" dirty="0"/>
          </a:p>
          <a:p>
            <a:pPr eaLnBrk="1" hangingPunct="1"/>
            <a:r>
              <a:rPr lang="en-GB" dirty="0"/>
              <a:t>(Two tail test)</a:t>
            </a:r>
          </a:p>
          <a:p>
            <a:pPr eaLnBrk="1" hangingPunct="1"/>
            <a:endParaRPr lang="en-GB" dirty="0"/>
          </a:p>
          <a:p>
            <a:pPr eaLnBrk="1" hangingPunct="1"/>
            <a:r>
              <a:rPr lang="el-GR" dirty="0"/>
              <a:t>α</a:t>
            </a:r>
            <a:r>
              <a:rPr lang="en-GB" dirty="0"/>
              <a:t> = 5% = 0.05</a:t>
            </a:r>
          </a:p>
        </p:txBody>
      </p:sp>
      <p:sp>
        <p:nvSpPr>
          <p:cNvPr id="9" name="TextBox 8"/>
          <p:cNvSpPr txBox="1"/>
          <p:nvPr/>
        </p:nvSpPr>
        <p:spPr>
          <a:xfrm>
            <a:off x="2915816" y="4193358"/>
            <a:ext cx="2550698" cy="1477328"/>
          </a:xfrm>
          <a:prstGeom prst="rect">
            <a:avLst/>
          </a:prstGeom>
          <a:solidFill>
            <a:schemeClr val="accent6">
              <a:lumMod val="60000"/>
              <a:lumOff val="40000"/>
            </a:schemeClr>
          </a:solidFill>
        </p:spPr>
        <p:txBody>
          <a:bodyPr wrap="none">
            <a:spAutoFit/>
          </a:bodyPr>
          <a:lstStyle/>
          <a:p>
            <a:pPr>
              <a:defRPr/>
            </a:pPr>
            <a:r>
              <a:rPr lang="en-GB" dirty="0"/>
              <a:t>Population:</a:t>
            </a:r>
          </a:p>
          <a:p>
            <a:pPr>
              <a:defRPr/>
            </a:pPr>
            <a:endParaRPr lang="en-GB" dirty="0"/>
          </a:p>
          <a:p>
            <a:pPr>
              <a:defRPr/>
            </a:pPr>
            <a:r>
              <a:rPr lang="en-GB" dirty="0"/>
              <a:t>Normally distributed</a:t>
            </a:r>
          </a:p>
          <a:p>
            <a:pPr>
              <a:defRPr/>
            </a:pPr>
            <a:endParaRPr lang="en-GB" dirty="0"/>
          </a:p>
          <a:p>
            <a:pPr>
              <a:defRPr/>
            </a:pPr>
            <a:r>
              <a:rPr lang="el-GR" dirty="0"/>
              <a:t>μ</a:t>
            </a:r>
            <a:r>
              <a:rPr lang="en-GB" dirty="0"/>
              <a:t> = 2300, </a:t>
            </a:r>
            <a:r>
              <a:rPr lang="el-GR" dirty="0"/>
              <a:t>σ</a:t>
            </a:r>
            <a:r>
              <a:rPr lang="en-GB" dirty="0"/>
              <a:t> = unknown</a:t>
            </a:r>
          </a:p>
        </p:txBody>
      </p:sp>
      <p:sp>
        <p:nvSpPr>
          <p:cNvPr id="10" name="TextBox 9"/>
          <p:cNvSpPr txBox="1"/>
          <p:nvPr/>
        </p:nvSpPr>
        <p:spPr>
          <a:xfrm>
            <a:off x="6029656" y="4331857"/>
            <a:ext cx="1031051" cy="1200329"/>
          </a:xfrm>
          <a:prstGeom prst="rect">
            <a:avLst/>
          </a:prstGeom>
          <a:solidFill>
            <a:schemeClr val="accent6">
              <a:lumMod val="60000"/>
              <a:lumOff val="40000"/>
            </a:schemeClr>
          </a:solidFill>
        </p:spPr>
        <p:txBody>
          <a:bodyPr wrap="none">
            <a:spAutoFit/>
          </a:bodyPr>
          <a:lstStyle/>
          <a:p>
            <a:pPr>
              <a:defRPr/>
            </a:pPr>
            <a:r>
              <a:rPr lang="en-GB" dirty="0"/>
              <a:t>Sample:</a:t>
            </a:r>
          </a:p>
          <a:p>
            <a:pPr>
              <a:defRPr/>
            </a:pPr>
            <a:endParaRPr lang="en-GB" dirty="0"/>
          </a:p>
          <a:p>
            <a:pPr>
              <a:defRPr/>
            </a:pPr>
            <a:r>
              <a:rPr lang="en-GB" dirty="0"/>
              <a:t>n = 7</a:t>
            </a:r>
          </a:p>
          <a:p>
            <a:pPr>
              <a:defRPr/>
            </a:pPr>
            <a:endParaRPr lang="en-GB" dirty="0"/>
          </a:p>
        </p:txBody>
      </p:sp>
      <p:sp>
        <p:nvSpPr>
          <p:cNvPr id="2" name="Rectangle 1">
            <a:extLst>
              <a:ext uri="{FF2B5EF4-FFF2-40B4-BE49-F238E27FC236}">
                <a16:creationId xmlns:a16="http://schemas.microsoft.com/office/drawing/2014/main" id="{25C3C93A-9DB9-4C79-9842-05700917CF24}"/>
              </a:ext>
            </a:extLst>
          </p:cNvPr>
          <p:cNvSpPr/>
          <p:nvPr/>
        </p:nvSpPr>
        <p:spPr>
          <a:xfrm>
            <a:off x="457487" y="1549475"/>
            <a:ext cx="8215313" cy="2308324"/>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A car dealer offers generous package to customers who would like their purchasers to have high quality extras fitted to the cars. Historically, people who access this offer spend £2300 per customer. The owner is concerned that recently this average spend has changed and requested after discussions with a data analyst that this is tested. The analyst recommended a one-sample t-test. To test this hypothesis, the data analyst checked the data for the last five years to confirm that the population spend follows approximately a normal distribution and then collects the spending data for the last seven customers (£): </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2220, 2621, 2025, 1890, 2890, 2380, and 1890</a:t>
            </a:r>
            <a:r>
              <a:rPr lang="en-GB" dirty="0">
                <a:latin typeface="Calibri" panose="020F0502020204030204" pitchFamily="34" charset="0"/>
                <a:ea typeface="Times New Roman" panose="02020603050405020304" pitchFamily="18" charset="0"/>
                <a:cs typeface="Times New Roman" panose="02020603050405020304" pitchFamily="18" charset="0"/>
              </a:rPr>
              <a:t>.</a:t>
            </a:r>
            <a:endParaRPr lang="en-GB" dirty="0"/>
          </a:p>
        </p:txBody>
      </p:sp>
      <p:sp>
        <p:nvSpPr>
          <p:cNvPr id="4" name="Rectangle 3">
            <a:extLst>
              <a:ext uri="{FF2B5EF4-FFF2-40B4-BE49-F238E27FC236}">
                <a16:creationId xmlns:a16="http://schemas.microsoft.com/office/drawing/2014/main" id="{AFC79B79-8185-4A71-98C8-2A9CE0A45E45}"/>
              </a:ext>
            </a:extLst>
          </p:cNvPr>
          <p:cNvSpPr/>
          <p:nvPr/>
        </p:nvSpPr>
        <p:spPr>
          <a:xfrm>
            <a:off x="457487" y="1206245"/>
            <a:ext cx="1467068" cy="369332"/>
          </a:xfrm>
          <a:prstGeom prst="rect">
            <a:avLst/>
          </a:prstGeom>
        </p:spPr>
        <p:txBody>
          <a:bodyPr wrap="none">
            <a:spAutoFit/>
          </a:bodyPr>
          <a:lstStyle/>
          <a:p>
            <a:r>
              <a:rPr lang="en-GB" dirty="0">
                <a:solidFill>
                  <a:srgbClr val="FF0000"/>
                </a:solidFill>
              </a:rPr>
              <a:t>Example 6.4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C7926-9190-4E5A-A883-C500ED4A185B}"/>
              </a:ext>
            </a:extLst>
          </p:cNvPr>
          <p:cNvSpPr>
            <a:spLocks noGrp="1"/>
          </p:cNvSpPr>
          <p:nvPr>
            <p:ph type="ctrTitle"/>
          </p:nvPr>
        </p:nvSpPr>
        <p:spPr/>
        <p:txBody>
          <a:bodyPr/>
          <a:lstStyle/>
          <a:p>
            <a:r>
              <a:rPr lang="en-GB" dirty="0"/>
              <a:t>Example 6.4 solution (1/4)</a:t>
            </a:r>
          </a:p>
        </p:txBody>
      </p:sp>
      <p:sp>
        <p:nvSpPr>
          <p:cNvPr id="3" name="Slide Number Placeholder 2">
            <a:extLst>
              <a:ext uri="{FF2B5EF4-FFF2-40B4-BE49-F238E27FC236}">
                <a16:creationId xmlns:a16="http://schemas.microsoft.com/office/drawing/2014/main" id="{89C7F379-4345-4290-8994-75DB8D377295}"/>
              </a:ext>
            </a:extLst>
          </p:cNvPr>
          <p:cNvSpPr>
            <a:spLocks noGrp="1"/>
          </p:cNvSpPr>
          <p:nvPr>
            <p:ph type="sldNum" sz="quarter" idx="10"/>
          </p:nvPr>
        </p:nvSpPr>
        <p:spPr/>
        <p:txBody>
          <a:bodyPr/>
          <a:lstStyle/>
          <a:p>
            <a:pPr>
              <a:defRPr/>
            </a:pPr>
            <a:fld id="{F3F8053F-1846-4FFB-921F-F758CBE22FCD}" type="slidenum">
              <a:rPr lang="en-GB" smtClean="0"/>
              <a:pPr>
                <a:defRPr/>
              </a:pPr>
              <a:t>6</a:t>
            </a:fld>
            <a:endParaRPr lang="en-GB" dirty="0"/>
          </a:p>
        </p:txBody>
      </p:sp>
      <p:sp>
        <p:nvSpPr>
          <p:cNvPr id="4" name="Footer Placeholder 3">
            <a:extLst>
              <a:ext uri="{FF2B5EF4-FFF2-40B4-BE49-F238E27FC236}">
                <a16:creationId xmlns:a16="http://schemas.microsoft.com/office/drawing/2014/main" id="{6385E626-AF36-4DAB-A7E3-C86CC22C79EE}"/>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88CFB82F-1A08-4DC0-B2AB-1208AB9A79C5}"/>
              </a:ext>
            </a:extLst>
          </p:cNvPr>
          <p:cNvSpPr/>
          <p:nvPr/>
        </p:nvSpPr>
        <p:spPr>
          <a:xfrm>
            <a:off x="413734" y="1340768"/>
            <a:ext cx="2533322"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1 - State hypothesis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FBCD72BA-08FE-4968-88F8-246DD24FEBF1}"/>
              </a:ext>
            </a:extLst>
          </p:cNvPr>
          <p:cNvSpPr/>
          <p:nvPr/>
        </p:nvSpPr>
        <p:spPr>
          <a:xfrm>
            <a:off x="444532" y="1772197"/>
            <a:ext cx="8375940" cy="646331"/>
          </a:xfrm>
          <a:prstGeom prst="rect">
            <a:avLst/>
          </a:prstGeom>
        </p:spPr>
        <p:txBody>
          <a:bodyPr wrap="square">
            <a:spAutoFit/>
          </a:bodyPr>
          <a:lstStyle/>
          <a:p>
            <a:pPr marL="342900" indent="-342900">
              <a:buFont typeface="+mj-lt"/>
              <a:buAutoNum type="arabicPeriod"/>
            </a:pPr>
            <a:r>
              <a:rPr lang="en-GB" dirty="0"/>
              <a:t>Null hypothesis H</a:t>
            </a:r>
            <a:r>
              <a:rPr lang="en-GB" baseline="-25000" dirty="0"/>
              <a:t>0</a:t>
            </a:r>
            <a:r>
              <a:rPr lang="en-GB" dirty="0"/>
              <a:t>: </a:t>
            </a:r>
            <a:r>
              <a:rPr lang="en-GB" dirty="0">
                <a:sym typeface="Symbol" panose="05050102010706020507" pitchFamily="18" charset="2"/>
              </a:rPr>
              <a:t></a:t>
            </a:r>
            <a:r>
              <a:rPr lang="en-GB" dirty="0"/>
              <a:t> = 2300</a:t>
            </a:r>
          </a:p>
          <a:p>
            <a:pPr marL="342900" indent="-342900">
              <a:buFont typeface="+mj-lt"/>
              <a:buAutoNum type="arabicPeriod"/>
            </a:pPr>
            <a:r>
              <a:rPr lang="en-GB" dirty="0"/>
              <a:t>Alternative Hypothesis H</a:t>
            </a:r>
            <a:r>
              <a:rPr lang="en-GB" baseline="-25000" dirty="0"/>
              <a:t>1</a:t>
            </a:r>
            <a:r>
              <a:rPr lang="en-GB" dirty="0"/>
              <a:t>: </a:t>
            </a:r>
            <a:r>
              <a:rPr lang="en-GB" dirty="0">
                <a:sym typeface="Symbol" panose="05050102010706020507" pitchFamily="18" charset="2"/>
              </a:rPr>
              <a:t></a:t>
            </a:r>
            <a:r>
              <a:rPr lang="en-GB" dirty="0"/>
              <a:t> ≠ 2300        (the  sign implies a two-tail test)</a:t>
            </a:r>
          </a:p>
        </p:txBody>
      </p:sp>
      <p:sp>
        <p:nvSpPr>
          <p:cNvPr id="10" name="Rectangle 9">
            <a:extLst>
              <a:ext uri="{FF2B5EF4-FFF2-40B4-BE49-F238E27FC236}">
                <a16:creationId xmlns:a16="http://schemas.microsoft.com/office/drawing/2014/main" id="{82E4D043-8077-4895-A2F5-D05620AFFF75}"/>
              </a:ext>
            </a:extLst>
          </p:cNvPr>
          <p:cNvSpPr/>
          <p:nvPr/>
        </p:nvSpPr>
        <p:spPr>
          <a:xfrm>
            <a:off x="444532" y="2635091"/>
            <a:ext cx="1942968"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2 - Select test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D7AC2F70-FC36-4AC2-B19D-18B5BEDED740}"/>
              </a:ext>
            </a:extLst>
          </p:cNvPr>
          <p:cNvSpPr/>
          <p:nvPr/>
        </p:nvSpPr>
        <p:spPr>
          <a:xfrm>
            <a:off x="500034" y="3160373"/>
            <a:ext cx="8320438" cy="2062103"/>
          </a:xfrm>
          <a:prstGeom prst="rect">
            <a:avLst/>
          </a:prstGeom>
        </p:spPr>
        <p:txBody>
          <a:bodyPr wrap="square">
            <a:spAutoFit/>
          </a:bodyPr>
          <a:lstStyle/>
          <a:p>
            <a:pPr marL="342900" marR="0" lvl="0" indent="-342900" algn="just" hangingPunct="0">
              <a:spcBef>
                <a:spcPts val="0"/>
              </a:spcBef>
              <a:spcAft>
                <a:spcPts val="0"/>
              </a:spcAft>
              <a:buFont typeface="Symbol" panose="05050102010706020507" pitchFamily="18" charset="2"/>
              <a:buChar char=""/>
            </a:pPr>
            <a:r>
              <a:rPr lang="en-GB" sz="1600" dirty="0">
                <a:latin typeface="Calibri" panose="020F0502020204030204" pitchFamily="34" charset="0"/>
                <a:ea typeface="Times New Roman" panose="02020603050405020304" pitchFamily="18" charset="0"/>
                <a:cs typeface="Times New Roman" panose="02020603050405020304" pitchFamily="18" charset="0"/>
              </a:rPr>
              <a:t>Number of samples - one sample.</a:t>
            </a:r>
          </a:p>
          <a:p>
            <a:pPr marL="342900" marR="0" lvl="0" indent="-342900" algn="just" hangingPunct="0">
              <a:spcBef>
                <a:spcPts val="0"/>
              </a:spcBef>
              <a:spcAft>
                <a:spcPts val="0"/>
              </a:spcAft>
              <a:buFont typeface="Symbol" panose="05050102010706020507" pitchFamily="18" charset="2"/>
              <a:buChar char=""/>
            </a:pPr>
            <a:r>
              <a:rPr lang="en-GB" sz="1600" dirty="0">
                <a:latin typeface="Calibri" panose="020F0502020204030204" pitchFamily="34" charset="0"/>
                <a:ea typeface="Times New Roman" panose="02020603050405020304" pitchFamily="18" charset="0"/>
                <a:cs typeface="Times New Roman" panose="02020603050405020304" pitchFamily="18" charset="0"/>
              </a:rPr>
              <a:t>The statistic we are testing - testing for a difference between a sample mean and population mean (µ = 2300). Therefore, two-tail test. Population standard deviation is not known.</a:t>
            </a:r>
          </a:p>
          <a:p>
            <a:pPr marL="342900" marR="0" lvl="0" indent="-342900" algn="just" hangingPunct="0">
              <a:spcBef>
                <a:spcPts val="0"/>
              </a:spcBef>
              <a:spcAft>
                <a:spcPts val="0"/>
              </a:spcAft>
              <a:buFont typeface="Symbol" panose="05050102010706020507" pitchFamily="18" charset="2"/>
              <a:buChar char=""/>
            </a:pPr>
            <a:r>
              <a:rPr lang="en-GB" sz="1600" dirty="0">
                <a:latin typeface="Calibri" panose="020F0502020204030204" pitchFamily="34" charset="0"/>
                <a:ea typeface="Times New Roman" panose="02020603050405020304" pitchFamily="18" charset="0"/>
                <a:cs typeface="Times New Roman" panose="02020603050405020304" pitchFamily="18" charset="0"/>
              </a:rPr>
              <a:t>Size of the sample - small (n = 7).</a:t>
            </a:r>
          </a:p>
          <a:p>
            <a:pPr marL="342900" marR="0" lvl="0" indent="-342900" algn="just" hangingPunct="0">
              <a:spcBef>
                <a:spcPts val="0"/>
              </a:spcBef>
              <a:spcAft>
                <a:spcPts val="0"/>
              </a:spcAft>
              <a:buFont typeface="Symbol" panose="05050102010706020507" pitchFamily="18" charset="2"/>
              <a:buChar char=""/>
            </a:pPr>
            <a:r>
              <a:rPr lang="en-GB" sz="1600" dirty="0">
                <a:latin typeface="Calibri" panose="020F0502020204030204" pitchFamily="34" charset="0"/>
                <a:ea typeface="Times New Roman" panose="02020603050405020304" pitchFamily="18" charset="0"/>
                <a:cs typeface="Times New Roman" panose="02020603050405020304" pitchFamily="18" charset="0"/>
              </a:rPr>
              <a:t>Nature of population from which sample drawn – normal population distribution, sample size is small, and population standard deviation is unknown. The sample standard deviation will be used as an estimate of the population standard deviation and the sampling distribution of the mean is a t distribution with n – 1 degrees of freedom.</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09B8F715-8711-4C92-A6BB-6C6D1B1B240A}"/>
              </a:ext>
            </a:extLst>
          </p:cNvPr>
          <p:cNvSpPr/>
          <p:nvPr/>
        </p:nvSpPr>
        <p:spPr>
          <a:xfrm>
            <a:off x="1456196" y="5390955"/>
            <a:ext cx="6231607" cy="369332"/>
          </a:xfrm>
          <a:prstGeom prst="rect">
            <a:avLst/>
          </a:prstGeom>
          <a:solidFill>
            <a:schemeClr val="accent3">
              <a:lumMod val="20000"/>
              <a:lumOff val="80000"/>
            </a:schemeClr>
          </a:solidFill>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We conclude that </a:t>
            </a:r>
            <a:r>
              <a:rPr lang="en-GB" b="1" dirty="0">
                <a:latin typeface="Calibri" panose="020F0502020204030204" pitchFamily="34" charset="0"/>
                <a:ea typeface="Times New Roman" panose="02020603050405020304" pitchFamily="18" charset="0"/>
                <a:cs typeface="Times New Roman" panose="02020603050405020304" pitchFamily="18" charset="0"/>
              </a:rPr>
              <a:t>one sample t test</a:t>
            </a:r>
            <a:r>
              <a:rPr lang="en-GB" dirty="0">
                <a:latin typeface="Calibri" panose="020F0502020204030204" pitchFamily="34" charset="0"/>
                <a:ea typeface="Times New Roman" panose="02020603050405020304" pitchFamily="18" charset="0"/>
                <a:cs typeface="Times New Roman" panose="02020603050405020304" pitchFamily="18" charset="0"/>
              </a:rPr>
              <a:t> of the mean is appropriate.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7078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AFB8B-F7C1-47E7-B36E-329DF64BD247}"/>
              </a:ext>
            </a:extLst>
          </p:cNvPr>
          <p:cNvSpPr>
            <a:spLocks noGrp="1"/>
          </p:cNvSpPr>
          <p:nvPr>
            <p:ph type="ctrTitle"/>
          </p:nvPr>
        </p:nvSpPr>
        <p:spPr/>
        <p:txBody>
          <a:bodyPr/>
          <a:lstStyle/>
          <a:p>
            <a:r>
              <a:rPr lang="en-GB" dirty="0"/>
              <a:t>Example 6.4 solution (2/4)</a:t>
            </a:r>
          </a:p>
        </p:txBody>
      </p:sp>
      <p:sp>
        <p:nvSpPr>
          <p:cNvPr id="3" name="Slide Number Placeholder 2">
            <a:extLst>
              <a:ext uri="{FF2B5EF4-FFF2-40B4-BE49-F238E27FC236}">
                <a16:creationId xmlns:a16="http://schemas.microsoft.com/office/drawing/2014/main" id="{B2238D02-BB70-4C09-99B1-A2AF56CB939D}"/>
              </a:ext>
            </a:extLst>
          </p:cNvPr>
          <p:cNvSpPr>
            <a:spLocks noGrp="1"/>
          </p:cNvSpPr>
          <p:nvPr>
            <p:ph type="sldNum" sz="quarter" idx="10"/>
          </p:nvPr>
        </p:nvSpPr>
        <p:spPr/>
        <p:txBody>
          <a:bodyPr/>
          <a:lstStyle/>
          <a:p>
            <a:pPr>
              <a:defRPr/>
            </a:pPr>
            <a:fld id="{F3F8053F-1846-4FFB-921F-F758CBE22FCD}" type="slidenum">
              <a:rPr lang="en-GB" smtClean="0"/>
              <a:pPr>
                <a:defRPr/>
              </a:pPr>
              <a:t>7</a:t>
            </a:fld>
            <a:endParaRPr lang="en-GB" dirty="0"/>
          </a:p>
        </p:txBody>
      </p:sp>
      <p:sp>
        <p:nvSpPr>
          <p:cNvPr id="4" name="Footer Placeholder 3">
            <a:extLst>
              <a:ext uri="{FF2B5EF4-FFF2-40B4-BE49-F238E27FC236}">
                <a16:creationId xmlns:a16="http://schemas.microsoft.com/office/drawing/2014/main" id="{758B4B53-3DD4-480A-810E-1B2096381297}"/>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50B94B39-9758-4A83-AC77-E1748104D356}"/>
              </a:ext>
            </a:extLst>
          </p:cNvPr>
          <p:cNvSpPr/>
          <p:nvPr/>
        </p:nvSpPr>
        <p:spPr>
          <a:xfrm>
            <a:off x="470456" y="1268760"/>
            <a:ext cx="4373890"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3 - Set the level of significance</a:t>
            </a:r>
            <a:r>
              <a:rPr lang="en-GB"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en-GB" dirty="0">
                <a:solidFill>
                  <a:srgbClr val="000000"/>
                </a:solidFill>
                <a:latin typeface="Symbol" panose="05050102010706020507" pitchFamily="18" charset="2"/>
                <a:ea typeface="Times New Roman" panose="02020603050405020304" pitchFamily="18" charset="0"/>
                <a:cs typeface="Times New Roman" panose="02020603050405020304" pitchFamily="18" charset="0"/>
              </a:rPr>
              <a:t>a</a:t>
            </a:r>
            <a:r>
              <a:rPr lang="en-GB"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 0.05</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E74EDBF4-0290-4BA0-9309-2AB308C1C01F}"/>
              </a:ext>
            </a:extLst>
          </p:cNvPr>
          <p:cNvSpPr/>
          <p:nvPr/>
        </p:nvSpPr>
        <p:spPr>
          <a:xfrm>
            <a:off x="476509" y="1905180"/>
            <a:ext cx="3248646" cy="369332"/>
          </a:xfrm>
          <a:prstGeom prst="rect">
            <a:avLst/>
          </a:prstGeom>
          <a:solidFill>
            <a:schemeClr val="accent2">
              <a:lumMod val="20000"/>
              <a:lumOff val="80000"/>
            </a:schemeClr>
          </a:solidFill>
        </p:spPr>
        <p:txBody>
          <a:bodyPr wrap="none">
            <a:spAutoFit/>
          </a:bodyPr>
          <a:lstStyle/>
          <a:p>
            <a:pPr marL="0" marR="0" algn="just"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4 - Extract relevant statistic</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A84CFFC0-27AB-4171-8899-53DDAA3A0CA7}"/>
              </a:ext>
            </a:extLst>
          </p:cNvPr>
          <p:cNvSpPr/>
          <p:nvPr/>
        </p:nvSpPr>
        <p:spPr>
          <a:xfrm>
            <a:off x="1259632" y="2346584"/>
            <a:ext cx="4095048"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required distribution is a t distribution given by equation (6.7):</a:t>
            </a:r>
            <a:endParaRPr lang="en-GB" dirty="0"/>
          </a:p>
        </p:txBody>
      </p:sp>
      <p:pic>
        <p:nvPicPr>
          <p:cNvPr id="8" name="Picture 7">
            <a:extLst>
              <a:ext uri="{FF2B5EF4-FFF2-40B4-BE49-F238E27FC236}">
                <a16:creationId xmlns:a16="http://schemas.microsoft.com/office/drawing/2014/main" id="{FA5BE7EF-1897-4692-8DD3-FEEB03123046}"/>
              </a:ext>
            </a:extLst>
          </p:cNvPr>
          <p:cNvPicPr>
            <a:picLocks noChangeAspect="1"/>
          </p:cNvPicPr>
          <p:nvPr/>
        </p:nvPicPr>
        <p:blipFill>
          <a:blip r:embed="rId2"/>
          <a:stretch>
            <a:fillRect/>
          </a:stretch>
        </p:blipFill>
        <p:spPr>
          <a:xfrm>
            <a:off x="5148064" y="2346584"/>
            <a:ext cx="1590476" cy="790476"/>
          </a:xfrm>
          <a:prstGeom prst="rect">
            <a:avLst/>
          </a:prstGeom>
        </p:spPr>
      </p:pic>
      <p:sp>
        <p:nvSpPr>
          <p:cNvPr id="11" name="Rectangle 10">
            <a:extLst>
              <a:ext uri="{FF2B5EF4-FFF2-40B4-BE49-F238E27FC236}">
                <a16:creationId xmlns:a16="http://schemas.microsoft.com/office/drawing/2014/main" id="{7BD3BF6B-FB57-4873-AC39-103E701A3AD6}"/>
              </a:ext>
            </a:extLst>
          </p:cNvPr>
          <p:cNvSpPr/>
          <p:nvPr/>
        </p:nvSpPr>
        <p:spPr>
          <a:xfrm>
            <a:off x="1287228" y="3259276"/>
            <a:ext cx="7428147"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Where, population mean = 2300, sample size n = 7, Sample mean     = </a:t>
            </a:r>
            <a:r>
              <a:rPr lang="en-GB" dirty="0"/>
              <a:t>2273.71, and sample standard deviation s = 380.99.  Substituting these values into equation (6.9) gives:</a:t>
            </a:r>
          </a:p>
        </p:txBody>
      </p:sp>
      <p:pic>
        <p:nvPicPr>
          <p:cNvPr id="12" name="Picture 11">
            <a:extLst>
              <a:ext uri="{FF2B5EF4-FFF2-40B4-BE49-F238E27FC236}">
                <a16:creationId xmlns:a16="http://schemas.microsoft.com/office/drawing/2014/main" id="{A70ADD2B-4D20-49F6-A9AC-C89BD1D16A6B}"/>
              </a:ext>
            </a:extLst>
          </p:cNvPr>
          <p:cNvPicPr>
            <a:picLocks noChangeAspect="1"/>
          </p:cNvPicPr>
          <p:nvPr/>
        </p:nvPicPr>
        <p:blipFill>
          <a:blip r:embed="rId3"/>
          <a:stretch>
            <a:fillRect/>
          </a:stretch>
        </p:blipFill>
        <p:spPr>
          <a:xfrm>
            <a:off x="7429520" y="3280721"/>
            <a:ext cx="266667" cy="333333"/>
          </a:xfrm>
          <a:prstGeom prst="rect">
            <a:avLst/>
          </a:prstGeom>
        </p:spPr>
      </p:pic>
      <p:pic>
        <p:nvPicPr>
          <p:cNvPr id="13" name="Picture 12">
            <a:extLst>
              <a:ext uri="{FF2B5EF4-FFF2-40B4-BE49-F238E27FC236}">
                <a16:creationId xmlns:a16="http://schemas.microsoft.com/office/drawing/2014/main" id="{A1C6BB02-66B0-47AE-8C4E-0EB284DB6926}"/>
              </a:ext>
            </a:extLst>
          </p:cNvPr>
          <p:cNvPicPr>
            <a:picLocks noChangeAspect="1"/>
          </p:cNvPicPr>
          <p:nvPr/>
        </p:nvPicPr>
        <p:blipFill>
          <a:blip r:embed="rId4"/>
          <a:stretch>
            <a:fillRect/>
          </a:stretch>
        </p:blipFill>
        <p:spPr>
          <a:xfrm>
            <a:off x="2744158" y="4573817"/>
            <a:ext cx="4514286" cy="809524"/>
          </a:xfrm>
          <a:prstGeom prst="rect">
            <a:avLst/>
          </a:prstGeom>
        </p:spPr>
      </p:pic>
    </p:spTree>
    <p:extLst>
      <p:ext uri="{BB962C8B-B14F-4D97-AF65-F5344CB8AC3E}">
        <p14:creationId xmlns:p14="http://schemas.microsoft.com/office/powerpoint/2010/main" val="3199342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B4618-8D50-4646-AFB0-5A336AB8D8C9}"/>
              </a:ext>
            </a:extLst>
          </p:cNvPr>
          <p:cNvSpPr>
            <a:spLocks noGrp="1"/>
          </p:cNvSpPr>
          <p:nvPr>
            <p:ph type="ctrTitle"/>
          </p:nvPr>
        </p:nvSpPr>
        <p:spPr/>
        <p:txBody>
          <a:bodyPr/>
          <a:lstStyle/>
          <a:p>
            <a:r>
              <a:rPr lang="en-GB" dirty="0"/>
              <a:t>Example 6.4 solution (3/4)</a:t>
            </a:r>
          </a:p>
        </p:txBody>
      </p:sp>
      <p:sp>
        <p:nvSpPr>
          <p:cNvPr id="3" name="Slide Number Placeholder 2">
            <a:extLst>
              <a:ext uri="{FF2B5EF4-FFF2-40B4-BE49-F238E27FC236}">
                <a16:creationId xmlns:a16="http://schemas.microsoft.com/office/drawing/2014/main" id="{4F6CBB48-1CB6-4381-AE3F-75B73C2448EB}"/>
              </a:ext>
            </a:extLst>
          </p:cNvPr>
          <p:cNvSpPr>
            <a:spLocks noGrp="1"/>
          </p:cNvSpPr>
          <p:nvPr>
            <p:ph type="sldNum" sz="quarter" idx="10"/>
          </p:nvPr>
        </p:nvSpPr>
        <p:spPr/>
        <p:txBody>
          <a:bodyPr/>
          <a:lstStyle/>
          <a:p>
            <a:pPr>
              <a:defRPr/>
            </a:pPr>
            <a:fld id="{F3F8053F-1846-4FFB-921F-F758CBE22FCD}" type="slidenum">
              <a:rPr lang="en-GB" smtClean="0"/>
              <a:pPr>
                <a:defRPr/>
              </a:pPr>
              <a:t>8</a:t>
            </a:fld>
            <a:endParaRPr lang="en-GB" dirty="0"/>
          </a:p>
        </p:txBody>
      </p:sp>
      <p:sp>
        <p:nvSpPr>
          <p:cNvPr id="4" name="Footer Placeholder 3">
            <a:extLst>
              <a:ext uri="{FF2B5EF4-FFF2-40B4-BE49-F238E27FC236}">
                <a16:creationId xmlns:a16="http://schemas.microsoft.com/office/drawing/2014/main" id="{C948EC0F-7D89-48D0-90B5-2AF5A2270AA0}"/>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31D3D8CD-8962-4A8A-A211-FAA5FC9C1CD1}"/>
              </a:ext>
            </a:extLst>
          </p:cNvPr>
          <p:cNvSpPr/>
          <p:nvPr/>
        </p:nvSpPr>
        <p:spPr>
          <a:xfrm>
            <a:off x="500034" y="1268760"/>
            <a:ext cx="6448230" cy="369332"/>
          </a:xfrm>
          <a:prstGeom prst="rect">
            <a:avLst/>
          </a:prstGeom>
          <a:solidFill>
            <a:schemeClr val="accent2">
              <a:lumMod val="20000"/>
              <a:lumOff val="80000"/>
            </a:schemeClr>
          </a:solidFill>
        </p:spPr>
        <p:txBody>
          <a:bodyPr wrap="square">
            <a:spAutoFit/>
          </a:bodyPr>
          <a:lstStyle/>
          <a:p>
            <a:pPr marL="0" marR="0" hangingPunct="0">
              <a:spcBef>
                <a:spcPts val="0"/>
              </a:spcBef>
              <a:spcAft>
                <a:spcPts val="0"/>
              </a:spcAft>
            </a:pPr>
            <a:r>
              <a:rPr lang="en-GB"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Step 5 - Make a decision</a:t>
            </a:r>
            <a:r>
              <a:rPr lang="en-GB"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 Two alternative approaches considered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87F71657-7ACA-464F-9CCD-D701504676A4}"/>
              </a:ext>
            </a:extLst>
          </p:cNvPr>
          <p:cNvSpPr/>
          <p:nvPr/>
        </p:nvSpPr>
        <p:spPr>
          <a:xfrm>
            <a:off x="486354" y="2332539"/>
            <a:ext cx="4287990" cy="646331"/>
          </a:xfrm>
          <a:prstGeom prst="rect">
            <a:avLst/>
          </a:prstGeom>
          <a:solidFill>
            <a:schemeClr val="accent3">
              <a:lumMod val="20000"/>
              <a:lumOff val="80000"/>
            </a:schemeClr>
          </a:solidFill>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From statistical tables, the two-tail critical test statistic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cri</a:t>
            </a:r>
            <a:r>
              <a:rPr lang="en-GB" dirty="0">
                <a:latin typeface="Calibri" panose="020F0502020204030204" pitchFamily="34" charset="0"/>
                <a:ea typeface="Times New Roman" panose="02020603050405020304" pitchFamily="18" charset="0"/>
                <a:cs typeface="Times New Roman" panose="02020603050405020304" pitchFamily="18" charset="0"/>
              </a:rPr>
              <a:t> = t (0.05/2, 6) = 2.45</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03464AF8-855B-418B-90D4-85FBF296B378}"/>
              </a:ext>
            </a:extLst>
          </p:cNvPr>
          <p:cNvPicPr/>
          <p:nvPr/>
        </p:nvPicPr>
        <p:blipFill>
          <a:blip r:embed="rId2"/>
          <a:stretch>
            <a:fillRect/>
          </a:stretch>
        </p:blipFill>
        <p:spPr>
          <a:xfrm>
            <a:off x="5056596" y="2358295"/>
            <a:ext cx="3783335" cy="3230969"/>
          </a:xfrm>
          <a:prstGeom prst="rect">
            <a:avLst/>
          </a:prstGeom>
        </p:spPr>
      </p:pic>
      <p:sp>
        <p:nvSpPr>
          <p:cNvPr id="8" name="Rectangle 7">
            <a:extLst>
              <a:ext uri="{FF2B5EF4-FFF2-40B4-BE49-F238E27FC236}">
                <a16:creationId xmlns:a16="http://schemas.microsoft.com/office/drawing/2014/main" id="{54D63C35-228C-4C88-A7B2-BFF2B040A19A}"/>
              </a:ext>
            </a:extLst>
          </p:cNvPr>
          <p:cNvSpPr/>
          <p:nvPr/>
        </p:nvSpPr>
        <p:spPr>
          <a:xfrm>
            <a:off x="486354" y="3248924"/>
            <a:ext cx="4341195" cy="2308324"/>
          </a:xfrm>
          <a:prstGeom prst="rect">
            <a:avLst/>
          </a:prstGeom>
          <a:solidFill>
            <a:schemeClr val="accent4">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calculated test statistic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cal</a:t>
            </a:r>
            <a:r>
              <a:rPr lang="en-GB" dirty="0">
                <a:latin typeface="Calibri" panose="020F0502020204030204" pitchFamily="34" charset="0"/>
                <a:ea typeface="Times New Roman" panose="02020603050405020304" pitchFamily="18" charset="0"/>
                <a:cs typeface="Times New Roman" panose="02020603050405020304" pitchFamily="18" charset="0"/>
              </a:rPr>
              <a:t> = - 0.18 and the critical t value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2.45 are compared to decide which hypothesis statement to accept.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Given t</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cal</a:t>
            </a:r>
            <a:r>
              <a:rPr lang="en-GB" dirty="0">
                <a:latin typeface="Calibri" panose="020F0502020204030204" pitchFamily="34" charset="0"/>
                <a:ea typeface="Times New Roman" panose="02020603050405020304" pitchFamily="18" charset="0"/>
                <a:cs typeface="Times New Roman" panose="02020603050405020304" pitchFamily="18" charset="0"/>
              </a:rPr>
              <a:t> (- 0.18) lies between the lower and upper critical t values (-2.45 </a:t>
            </a:r>
            <a:r>
              <a:rPr lang="en-GB" dirty="0">
                <a:latin typeface="Calibri" panose="020F0502020204030204" pitchFamily="34" charset="0"/>
                <a:ea typeface="Times New Roman" panose="02020603050405020304" pitchFamily="18" charset="0"/>
                <a:cs typeface="Times New Roman" panose="02020603050405020304" pitchFamily="18" charset="0"/>
                <a:sym typeface="Symbol" panose="05050102010706020507" pitchFamily="18" charset="2"/>
              </a:rPr>
              <a:t></a:t>
            </a:r>
            <a:r>
              <a:rPr lang="en-GB" dirty="0">
                <a:latin typeface="Calibri" panose="020F0502020204030204" pitchFamily="34" charset="0"/>
                <a:ea typeface="Times New Roman" panose="02020603050405020304" pitchFamily="18" charset="0"/>
                <a:cs typeface="Times New Roman" panose="02020603050405020304" pitchFamily="18" charset="0"/>
              </a:rPr>
              <a:t> + 2.45), we fail to reject H</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0</a:t>
            </a:r>
            <a:r>
              <a:rPr lang="en-GB" dirty="0">
                <a:latin typeface="Calibri" panose="020F0502020204030204" pitchFamily="34" charset="0"/>
                <a:ea typeface="Times New Roman" panose="02020603050405020304" pitchFamily="18" charset="0"/>
                <a:cs typeface="Times New Roman" panose="02020603050405020304" pitchFamily="18" charset="0"/>
              </a:rPr>
              <a:t>. </a:t>
            </a:r>
            <a:endParaRPr lang="en-GB" dirty="0"/>
          </a:p>
        </p:txBody>
      </p:sp>
    </p:spTree>
    <p:extLst>
      <p:ext uri="{BB962C8B-B14F-4D97-AF65-F5344CB8AC3E}">
        <p14:creationId xmlns:p14="http://schemas.microsoft.com/office/powerpoint/2010/main" val="619624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CD0D6-B30D-42FC-966E-5E5FE667D2CF}"/>
              </a:ext>
            </a:extLst>
          </p:cNvPr>
          <p:cNvSpPr>
            <a:spLocks noGrp="1"/>
          </p:cNvSpPr>
          <p:nvPr>
            <p:ph type="ctrTitle"/>
          </p:nvPr>
        </p:nvSpPr>
        <p:spPr/>
        <p:txBody>
          <a:bodyPr/>
          <a:lstStyle/>
          <a:p>
            <a:r>
              <a:rPr lang="en-GB" dirty="0"/>
              <a:t>Example 6.4 solution (4/4)</a:t>
            </a:r>
          </a:p>
        </p:txBody>
      </p:sp>
      <p:sp>
        <p:nvSpPr>
          <p:cNvPr id="3" name="Slide Number Placeholder 2">
            <a:extLst>
              <a:ext uri="{FF2B5EF4-FFF2-40B4-BE49-F238E27FC236}">
                <a16:creationId xmlns:a16="http://schemas.microsoft.com/office/drawing/2014/main" id="{9359F835-67D4-45D3-83C3-F9027CC98C59}"/>
              </a:ext>
            </a:extLst>
          </p:cNvPr>
          <p:cNvSpPr>
            <a:spLocks noGrp="1"/>
          </p:cNvSpPr>
          <p:nvPr>
            <p:ph type="sldNum" sz="quarter" idx="10"/>
          </p:nvPr>
        </p:nvSpPr>
        <p:spPr/>
        <p:txBody>
          <a:bodyPr/>
          <a:lstStyle/>
          <a:p>
            <a:pPr>
              <a:defRPr/>
            </a:pPr>
            <a:fld id="{F3F8053F-1846-4FFB-921F-F758CBE22FCD}" type="slidenum">
              <a:rPr lang="en-GB" smtClean="0"/>
              <a:pPr>
                <a:defRPr/>
              </a:pPr>
              <a:t>9</a:t>
            </a:fld>
            <a:endParaRPr lang="en-GB" dirty="0"/>
          </a:p>
        </p:txBody>
      </p:sp>
      <p:sp>
        <p:nvSpPr>
          <p:cNvPr id="4" name="Footer Placeholder 3">
            <a:extLst>
              <a:ext uri="{FF2B5EF4-FFF2-40B4-BE49-F238E27FC236}">
                <a16:creationId xmlns:a16="http://schemas.microsoft.com/office/drawing/2014/main" id="{F5E7DB85-F29F-40A5-9C9D-78602C7C41F0}"/>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7F9F19CA-F804-4D0C-BA66-28C33033D107}"/>
              </a:ext>
            </a:extLst>
          </p:cNvPr>
          <p:cNvSpPr/>
          <p:nvPr/>
        </p:nvSpPr>
        <p:spPr>
          <a:xfrm>
            <a:off x="474686" y="1268760"/>
            <a:ext cx="8273777"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Figure 6.17 illustrates the relationship between the p-value, test statistic, and critical test statistic.</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883730E4-B540-4B2C-9BA3-6B4751426819}"/>
              </a:ext>
            </a:extLst>
          </p:cNvPr>
          <p:cNvPicPr/>
          <p:nvPr/>
        </p:nvPicPr>
        <p:blipFill>
          <a:blip r:embed="rId2"/>
          <a:stretch>
            <a:fillRect/>
          </a:stretch>
        </p:blipFill>
        <p:spPr>
          <a:xfrm>
            <a:off x="2302024" y="2002390"/>
            <a:ext cx="4539952" cy="2853219"/>
          </a:xfrm>
          <a:prstGeom prst="rect">
            <a:avLst/>
          </a:prstGeom>
        </p:spPr>
      </p:pic>
      <p:sp>
        <p:nvSpPr>
          <p:cNvPr id="7" name="Rectangle 6">
            <a:extLst>
              <a:ext uri="{FF2B5EF4-FFF2-40B4-BE49-F238E27FC236}">
                <a16:creationId xmlns:a16="http://schemas.microsoft.com/office/drawing/2014/main" id="{65319352-F67D-42BF-8903-A61B355EA607}"/>
              </a:ext>
            </a:extLst>
          </p:cNvPr>
          <p:cNvSpPr/>
          <p:nvPr/>
        </p:nvSpPr>
        <p:spPr>
          <a:xfrm>
            <a:off x="500034" y="4962566"/>
            <a:ext cx="8273776" cy="923330"/>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evidence suggests that there is no significant difference, at the 0.05 level, between the extras purchased by the sample (i.e. the customers today) and the historical extras purchased of £2300. </a:t>
            </a:r>
            <a:endParaRPr lang="en-GB" dirty="0"/>
          </a:p>
        </p:txBody>
      </p:sp>
    </p:spTree>
    <p:extLst>
      <p:ext uri="{BB962C8B-B14F-4D97-AF65-F5344CB8AC3E}">
        <p14:creationId xmlns:p14="http://schemas.microsoft.com/office/powerpoint/2010/main" val="2758971960"/>
      </p:ext>
    </p:extLst>
  </p:cSld>
  <p:clrMapOvr>
    <a:masterClrMapping/>
  </p:clrMapOvr>
</p:sld>
</file>

<file path=ppt/theme/theme1.xml><?xml version="1.0" encoding="utf-8"?>
<a:theme xmlns:a="http://schemas.openxmlformats.org/drawingml/2006/main" name="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983</TotalTime>
  <Words>3807</Words>
  <Application>Microsoft Office PowerPoint</Application>
  <PresentationFormat>On-screen Show (4:3)</PresentationFormat>
  <Paragraphs>668</Paragraphs>
  <Slides>45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Arial</vt:lpstr>
      <vt:lpstr>Calibri</vt:lpstr>
      <vt:lpstr>Cambria Math</vt:lpstr>
      <vt:lpstr>Symbol</vt:lpstr>
      <vt:lpstr>Times New Roman</vt:lpstr>
      <vt:lpstr>Title</vt:lpstr>
      <vt:lpstr>Parametric Hypothesis Testing</vt:lpstr>
      <vt:lpstr>Learning Objectives</vt:lpstr>
      <vt:lpstr>Textbook examples</vt:lpstr>
      <vt:lpstr>One sample t test for population mean</vt:lpstr>
      <vt:lpstr>One Sample t Test for Population Mean -</vt:lpstr>
      <vt:lpstr>Example 6.4 solution (1/4)</vt:lpstr>
      <vt:lpstr>Example 6.4 solution (2/4)</vt:lpstr>
      <vt:lpstr>Example 6.4 solution (3/4)</vt:lpstr>
      <vt:lpstr>Example 6.4 solution (4/4)</vt:lpstr>
      <vt:lpstr>Excel solution</vt:lpstr>
      <vt:lpstr>SPSS solution (1/2)</vt:lpstr>
      <vt:lpstr>SPSS solution (2/2)</vt:lpstr>
      <vt:lpstr>Two sample t-test for the population mean (independent samples)</vt:lpstr>
      <vt:lpstr>Method 1 Pooled-variance t-test - equal population variances assumed</vt:lpstr>
      <vt:lpstr>Method 2 Separate-variance t-test for the difference between two means - unequal population variances (1/2)</vt:lpstr>
      <vt:lpstr>Method 2 Separate-variance t-test for the difference between two means - unequal population variances (2/2)</vt:lpstr>
      <vt:lpstr>Two independent t-test</vt:lpstr>
      <vt:lpstr>Example 6.6 solution (1/6)</vt:lpstr>
      <vt:lpstr>Example 6.6 solution (2/6)</vt:lpstr>
      <vt:lpstr>Example 6.6 solution (3/6)</vt:lpstr>
      <vt:lpstr>Example 6.6 solution (4/6)</vt:lpstr>
      <vt:lpstr>Example 6.6 solution (5/6)</vt:lpstr>
      <vt:lpstr>Example 6.6 solution (6/6)</vt:lpstr>
      <vt:lpstr>Excel solution (1/3)</vt:lpstr>
      <vt:lpstr>Excel solution (2/3)</vt:lpstr>
      <vt:lpstr>Excel solution (3/3)</vt:lpstr>
      <vt:lpstr>Excel Data Analysis solutions</vt:lpstr>
      <vt:lpstr>SPSS solution (1/3)</vt:lpstr>
      <vt:lpstr>SPSS solution (2/3)</vt:lpstr>
      <vt:lpstr>SPSS solution (3/3)</vt:lpstr>
      <vt:lpstr>Two sample t-test for the population mean (dependent or paired samples) (1/2)</vt:lpstr>
      <vt:lpstr>Two sample t-test for the population mean (dependent or paired samples) (2/2)</vt:lpstr>
      <vt:lpstr>Two sample t-test for the population mean (dependent or paired samples)</vt:lpstr>
      <vt:lpstr>Example 6.7 solution (1/4)</vt:lpstr>
      <vt:lpstr>Example solution (2/4)</vt:lpstr>
      <vt:lpstr>Example solution (3/4)</vt:lpstr>
      <vt:lpstr>Example solution (4/4)</vt:lpstr>
      <vt:lpstr>Excel solution (1/2)</vt:lpstr>
      <vt:lpstr>Excel solution (2/2)</vt:lpstr>
      <vt:lpstr>Excel Data Analysis solution</vt:lpstr>
      <vt:lpstr>SPSS solution (1/4)</vt:lpstr>
      <vt:lpstr>SPSS solution (2/4)</vt:lpstr>
      <vt:lpstr>SPSS solution (3/4)</vt:lpstr>
      <vt:lpstr>SPSS solution (4/4)</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Glyn Davis</dc:creator>
  <cp:lastModifiedBy>Branko Pecar</cp:lastModifiedBy>
  <cp:revision>210</cp:revision>
  <dcterms:created xsi:type="dcterms:W3CDTF">2009-03-22T11:49:20Z</dcterms:created>
  <dcterms:modified xsi:type="dcterms:W3CDTF">2020-10-02T07:03:24Z</dcterms:modified>
</cp:coreProperties>
</file>